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4"/>
  </p:notesMasterIdLst>
  <p:sldIdLst>
    <p:sldId id="256" r:id="rId2"/>
    <p:sldId id="373" r:id="rId3"/>
    <p:sldId id="262" r:id="rId4"/>
    <p:sldId id="257" r:id="rId5"/>
    <p:sldId id="258" r:id="rId6"/>
    <p:sldId id="263" r:id="rId7"/>
    <p:sldId id="259" r:id="rId8"/>
    <p:sldId id="273" r:id="rId9"/>
    <p:sldId id="390" r:id="rId10"/>
    <p:sldId id="275" r:id="rId11"/>
    <p:sldId id="391" r:id="rId12"/>
    <p:sldId id="356" r:id="rId13"/>
    <p:sldId id="280" r:id="rId14"/>
    <p:sldId id="285" r:id="rId15"/>
    <p:sldId id="358" r:id="rId16"/>
    <p:sldId id="367" r:id="rId17"/>
    <p:sldId id="368" r:id="rId18"/>
    <p:sldId id="369" r:id="rId19"/>
    <p:sldId id="370" r:id="rId20"/>
    <p:sldId id="359" r:id="rId21"/>
    <p:sldId id="365" r:id="rId22"/>
    <p:sldId id="366" r:id="rId23"/>
    <p:sldId id="360" r:id="rId24"/>
    <p:sldId id="277" r:id="rId25"/>
    <p:sldId id="394" r:id="rId26"/>
    <p:sldId id="395" r:id="rId27"/>
    <p:sldId id="396" r:id="rId28"/>
    <p:sldId id="397" r:id="rId29"/>
    <p:sldId id="361" r:id="rId30"/>
    <p:sldId id="286" r:id="rId31"/>
    <p:sldId id="343" r:id="rId32"/>
    <p:sldId id="344" r:id="rId33"/>
    <p:sldId id="345" r:id="rId34"/>
    <p:sldId id="362" r:id="rId35"/>
    <p:sldId id="374" r:id="rId36"/>
    <p:sldId id="375" r:id="rId37"/>
    <p:sldId id="392" r:id="rId38"/>
    <p:sldId id="393" r:id="rId39"/>
    <p:sldId id="350" r:id="rId40"/>
    <p:sldId id="351" r:id="rId41"/>
    <p:sldId id="398" r:id="rId42"/>
    <p:sldId id="260" r:id="rId43"/>
  </p:sldIdLst>
  <p:sldSz cx="9144000" cy="5143500" type="screen16x9"/>
  <p:notesSz cx="6858000" cy="9144000"/>
  <p:embeddedFontLst>
    <p:embeddedFont>
      <p:font typeface="Montserrat" pitchFamily="2" charset="77"/>
      <p:regular r:id="rId45"/>
      <p:bold r:id="rId46"/>
      <p:italic r:id="rId47"/>
      <p:boldItalic r:id="rId48"/>
    </p:embeddedFont>
    <p:embeddedFont>
      <p:font typeface="Montserrat Black" pitchFamily="2" charset="77"/>
      <p:bold r:id="rId49"/>
      <p:italic r:id="rId50"/>
      <p:boldItalic r:id="rId51"/>
    </p:embeddedFont>
    <p:embeddedFont>
      <p:font typeface="Montserrat SemiBold" pitchFamily="2" charset="77"/>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2F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79"/>
    <p:restoredTop sz="75782"/>
  </p:normalViewPr>
  <p:slideViewPr>
    <p:cSldViewPr snapToGrid="0">
      <p:cViewPr varScale="1">
        <p:scale>
          <a:sx n="127" d="100"/>
          <a:sy n="127" d="100"/>
        </p:scale>
        <p:origin x="872"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70934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nSpc>
                <a:spcPct val="150000"/>
              </a:lnSpc>
              <a:spcBef>
                <a:spcPts val="1200"/>
              </a:spcBef>
              <a:buNone/>
            </a:pPr>
            <a:endParaRPr lang="en-GB" sz="1100" b="0" i="0" u="none" strike="noStrike" cap="none" dirty="0">
              <a:solidFill>
                <a:srgbClr val="000000"/>
              </a:solidFill>
              <a:effectLst/>
              <a:latin typeface="Arial"/>
              <a:ea typeface="Montserrat"/>
              <a:cs typeface="Arial"/>
              <a:sym typeface="Arial"/>
            </a:endParaRPr>
          </a:p>
        </p:txBody>
      </p:sp>
    </p:spTree>
    <p:extLst>
      <p:ext uri="{BB962C8B-B14F-4D97-AF65-F5344CB8AC3E}">
        <p14:creationId xmlns:p14="http://schemas.microsoft.com/office/powerpoint/2010/main" val="3674110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9b195bce9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9b195bce9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15852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GB"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803880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nSpc>
                <a:spcPct val="150000"/>
              </a:lnSpc>
              <a:spcBef>
                <a:spcPts val="1200"/>
              </a:spcBef>
              <a:buNone/>
            </a:pPr>
            <a:endParaRPr lang="en-GB" sz="1100" b="0" i="0" u="none" strike="noStrike" cap="none" dirty="0">
              <a:solidFill>
                <a:srgbClr val="000000"/>
              </a:solidFill>
              <a:effectLst/>
              <a:latin typeface="Arial"/>
              <a:ea typeface="Montserrat"/>
              <a:cs typeface="Arial"/>
              <a:sym typeface="Arial"/>
            </a:endParaRPr>
          </a:p>
        </p:txBody>
      </p:sp>
    </p:spTree>
    <p:extLst>
      <p:ext uri="{BB962C8B-B14F-4D97-AF65-F5344CB8AC3E}">
        <p14:creationId xmlns:p14="http://schemas.microsoft.com/office/powerpoint/2010/main" val="1065819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9b195bce9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9b195bce9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64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nSpc>
                <a:spcPct val="150000"/>
              </a:lnSpc>
              <a:spcBef>
                <a:spcPts val="1200"/>
              </a:spcBef>
              <a:buNone/>
            </a:pPr>
            <a:endParaRPr lang="en-GB" sz="1100" b="0" i="0" u="none" strike="noStrike" cap="none" dirty="0">
              <a:solidFill>
                <a:srgbClr val="000000"/>
              </a:solidFill>
              <a:effectLst/>
              <a:latin typeface="Arial"/>
              <a:ea typeface="Montserrat"/>
              <a:cs typeface="Arial"/>
              <a:sym typeface="Arial"/>
            </a:endParaRPr>
          </a:p>
        </p:txBody>
      </p:sp>
    </p:spTree>
    <p:extLst>
      <p:ext uri="{BB962C8B-B14F-4D97-AF65-F5344CB8AC3E}">
        <p14:creationId xmlns:p14="http://schemas.microsoft.com/office/powerpoint/2010/main" val="2845877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nSpc>
                <a:spcPct val="150000"/>
              </a:lnSpc>
              <a:spcBef>
                <a:spcPts val="1200"/>
              </a:spcBef>
              <a:buNone/>
            </a:pPr>
            <a:endParaRPr lang="en-GB" sz="1100" b="0" i="0" u="none" strike="noStrike" cap="none" dirty="0">
              <a:solidFill>
                <a:srgbClr val="000000"/>
              </a:solidFill>
              <a:effectLst/>
              <a:latin typeface="Arial"/>
              <a:ea typeface="Montserrat"/>
              <a:cs typeface="Arial"/>
              <a:sym typeface="Arial"/>
            </a:endParaRPr>
          </a:p>
        </p:txBody>
      </p:sp>
    </p:spTree>
    <p:extLst>
      <p:ext uri="{BB962C8B-B14F-4D97-AF65-F5344CB8AC3E}">
        <p14:creationId xmlns:p14="http://schemas.microsoft.com/office/powerpoint/2010/main" val="1659923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3432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nSpc>
                <a:spcPct val="150000"/>
              </a:lnSpc>
              <a:spcBef>
                <a:spcPts val="1200"/>
              </a:spcBef>
              <a:buFontTx/>
              <a:buChar char="-"/>
            </a:pPr>
            <a:endParaRPr lang="en-GB" sz="1100" b="0" i="0" u="none" strike="noStrike" cap="none" dirty="0">
              <a:solidFill>
                <a:srgbClr val="000000"/>
              </a:solidFill>
              <a:effectLst/>
              <a:latin typeface="Arial"/>
              <a:ea typeface="Montserrat"/>
              <a:cs typeface="Arial"/>
              <a:sym typeface="Arial"/>
            </a:endParaRPr>
          </a:p>
        </p:txBody>
      </p:sp>
    </p:spTree>
    <p:extLst>
      <p:ext uri="{BB962C8B-B14F-4D97-AF65-F5344CB8AC3E}">
        <p14:creationId xmlns:p14="http://schemas.microsoft.com/office/powerpoint/2010/main" val="4063263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9b195bce9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9b195bce9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2104332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9b195bce9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9b195bce9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22440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GB"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023132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GB"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679710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9b195bce9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9b195bce9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24322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GB"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483189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9b195bce9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9b195bce9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63692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GB"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180520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GB"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793025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GB"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1235347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9b195bce9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9b195bce9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1506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9b195bce9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9b195bce9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32537037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nSpc>
                <a:spcPct val="150000"/>
              </a:lnSpc>
              <a:spcBef>
                <a:spcPts val="1200"/>
              </a:spcBef>
              <a:buNone/>
            </a:pPr>
            <a:endParaRPr lang="en-GB" sz="1100" dirty="0">
              <a:solidFill>
                <a:schemeClr val="dk1"/>
              </a:solidFill>
              <a:latin typeface="Montserrat"/>
              <a:ea typeface="Montserrat"/>
              <a:cs typeface="Montserrat"/>
              <a:sym typeface="Montserrat"/>
            </a:endParaRPr>
          </a:p>
        </p:txBody>
      </p:sp>
    </p:spTree>
    <p:extLst>
      <p:ext uri="{BB962C8B-B14F-4D97-AF65-F5344CB8AC3E}">
        <p14:creationId xmlns:p14="http://schemas.microsoft.com/office/powerpoint/2010/main" val="10618441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9b195bce9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9b195bce9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05696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indent="-298450">
              <a:buFontTx/>
              <a:buChar char="-"/>
            </a:pPr>
            <a:endParaRPr lang="en-GB"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0627032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indent="-298450">
              <a:buFontTx/>
              <a:buChar char="-"/>
            </a:pPr>
            <a:endParaRPr lang="en-GB"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5301664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9b195bce9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9b195bce9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AutoNum type="arabicPeriod"/>
            </a:pPr>
            <a:endParaRPr lang="en-GB" dirty="0"/>
          </a:p>
        </p:txBody>
      </p:sp>
    </p:spTree>
    <p:extLst>
      <p:ext uri="{BB962C8B-B14F-4D97-AF65-F5344CB8AC3E}">
        <p14:creationId xmlns:p14="http://schemas.microsoft.com/office/powerpoint/2010/main" val="22069285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9b195bce9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9b195bce9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404217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nSpc>
                <a:spcPct val="150000"/>
              </a:lnSpc>
              <a:spcBef>
                <a:spcPts val="1200"/>
              </a:spcBef>
              <a:buNone/>
            </a:pPr>
            <a:endParaRPr lang="en-GB" sz="1100" dirty="0">
              <a:solidFill>
                <a:schemeClr val="dk1"/>
              </a:solidFill>
              <a:latin typeface="Montserrat"/>
              <a:ea typeface="Montserrat"/>
              <a:cs typeface="Montserrat"/>
              <a:sym typeface="Montserrat"/>
            </a:endParaRPr>
          </a:p>
        </p:txBody>
      </p:sp>
    </p:spTree>
    <p:extLst>
      <p:ext uri="{BB962C8B-B14F-4D97-AF65-F5344CB8AC3E}">
        <p14:creationId xmlns:p14="http://schemas.microsoft.com/office/powerpoint/2010/main" val="14451420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nSpc>
                <a:spcPct val="150000"/>
              </a:lnSpc>
              <a:spcBef>
                <a:spcPts val="1200"/>
              </a:spcBef>
              <a:buNone/>
            </a:pPr>
            <a:endParaRPr lang="en-GB" sz="1100" dirty="0">
              <a:solidFill>
                <a:schemeClr val="dk1"/>
              </a:solidFill>
              <a:latin typeface="Montserrat"/>
              <a:ea typeface="Montserrat"/>
              <a:cs typeface="Montserrat"/>
              <a:sym typeface="Montserrat"/>
            </a:endParaRPr>
          </a:p>
        </p:txBody>
      </p:sp>
    </p:spTree>
    <p:extLst>
      <p:ext uri="{BB962C8B-B14F-4D97-AF65-F5344CB8AC3E}">
        <p14:creationId xmlns:p14="http://schemas.microsoft.com/office/powerpoint/2010/main" val="9867096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indent="-298450">
              <a:buFontTx/>
              <a:buChar char="-"/>
            </a:pPr>
            <a:endParaRPr lang="en-GB"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6773746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9b195bce9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9b195bce9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5788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b195bce9f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b195bce9f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endParaRPr lang="en-GB"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3422830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9b195bce9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9b195bce9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15064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9b195bce9f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9b195bce9f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9b195bce9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9b195bce9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51381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9b195bce9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9b195bce9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74013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b195bce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b195bce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nSpc>
                <a:spcPct val="150000"/>
              </a:lnSpc>
              <a:spcBef>
                <a:spcPts val="1200"/>
              </a:spcBef>
              <a:buNone/>
            </a:pPr>
            <a:endParaRPr lang="en-GB" sz="1100" b="0" i="0" u="none" strike="noStrike" cap="none" dirty="0">
              <a:solidFill>
                <a:srgbClr val="000000"/>
              </a:solidFill>
              <a:effectLst/>
              <a:latin typeface="Arial"/>
              <a:ea typeface="Montserrat"/>
              <a:cs typeface="Arial"/>
              <a:sym typeface="Arial"/>
            </a:endParaRPr>
          </a:p>
        </p:txBody>
      </p:sp>
    </p:spTree>
    <p:extLst>
      <p:ext uri="{BB962C8B-B14F-4D97-AF65-F5344CB8AC3E}">
        <p14:creationId xmlns:p14="http://schemas.microsoft.com/office/powerpoint/2010/main" val="1980585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file:////var/folders/69/t7vxrl2j1sj7m15bdmldg0yw0000gn/T/com.microsoft.Word/WebArchiveCopyPasteTempFiles/page14image18210736" TargetMode="Externa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www.facebook.com/adsmanager/manag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1303214"/>
            <a:ext cx="8520600" cy="189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4400" dirty="0">
                <a:solidFill>
                  <a:srgbClr val="1E1C56"/>
                </a:solidFill>
                <a:latin typeface="Montserrat Black"/>
                <a:ea typeface="Montserrat Black"/>
                <a:cs typeface="Montserrat Black"/>
                <a:sym typeface="Montserrat Black"/>
              </a:rPr>
              <a:t>An Introduction to Facebook Ads &amp; Preparing Your 2022 Ads Strategy</a:t>
            </a:r>
            <a:endParaRPr sz="4400" dirty="0">
              <a:latin typeface="Montserrat"/>
              <a:ea typeface="Montserrat"/>
              <a:cs typeface="Montserrat"/>
              <a:sym typeface="Montserrat"/>
            </a:endParaRPr>
          </a:p>
        </p:txBody>
      </p:sp>
      <p:pic>
        <p:nvPicPr>
          <p:cNvPr id="55" name="Google Shape;55;p13"/>
          <p:cNvPicPr preferRelativeResize="0"/>
          <p:nvPr/>
        </p:nvPicPr>
        <p:blipFill>
          <a:blip r:embed="rId3">
            <a:alphaModFix/>
          </a:blip>
          <a:stretch>
            <a:fillRect/>
          </a:stretch>
        </p:blipFill>
        <p:spPr>
          <a:xfrm>
            <a:off x="7549306" y="242836"/>
            <a:ext cx="1364963" cy="406584"/>
          </a:xfrm>
          <a:prstGeom prst="rect">
            <a:avLst/>
          </a:prstGeom>
          <a:noFill/>
          <a:ln>
            <a:noFill/>
          </a:ln>
        </p:spPr>
      </p:pic>
      <p:pic>
        <p:nvPicPr>
          <p:cNvPr id="3" name="Picture 2" descr="Logo&#10;&#10;Description automatically generated">
            <a:extLst>
              <a:ext uri="{FF2B5EF4-FFF2-40B4-BE49-F238E27FC236}">
                <a16:creationId xmlns:a16="http://schemas.microsoft.com/office/drawing/2014/main" id="{8D1E0BA9-2163-B341-AF0E-0F4414B53760}"/>
              </a:ext>
            </a:extLst>
          </p:cNvPr>
          <p:cNvPicPr>
            <a:picLocks noChangeAspect="1"/>
          </p:cNvPicPr>
          <p:nvPr/>
        </p:nvPicPr>
        <p:blipFill>
          <a:blip r:embed="rId4"/>
          <a:stretch>
            <a:fillRect/>
          </a:stretch>
        </p:blipFill>
        <p:spPr>
          <a:xfrm>
            <a:off x="3360717" y="3515635"/>
            <a:ext cx="2422566" cy="1103483"/>
          </a:xfrm>
          <a:prstGeom prst="rect">
            <a:avLst/>
          </a:prstGeom>
        </p:spPr>
      </p:pic>
      <p:pic>
        <p:nvPicPr>
          <p:cNvPr id="7" name="Picture 6" descr="Company name&#10;&#10;Description automatically generated with low confidence">
            <a:extLst>
              <a:ext uri="{FF2B5EF4-FFF2-40B4-BE49-F238E27FC236}">
                <a16:creationId xmlns:a16="http://schemas.microsoft.com/office/drawing/2014/main" id="{1CA34E7A-9DEE-5F4E-A950-E76CB20FB359}"/>
              </a:ext>
            </a:extLst>
          </p:cNvPr>
          <p:cNvPicPr>
            <a:picLocks noChangeAspect="1"/>
          </p:cNvPicPr>
          <p:nvPr/>
        </p:nvPicPr>
        <p:blipFill>
          <a:blip r:embed="rId5"/>
          <a:stretch>
            <a:fillRect/>
          </a:stretch>
        </p:blipFill>
        <p:spPr>
          <a:xfrm>
            <a:off x="311700" y="242836"/>
            <a:ext cx="1319414" cy="56483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marL="0" lvl="0" indent="0" algn="just" rtl="0">
              <a:lnSpc>
                <a:spcPct val="115000"/>
              </a:lnSpc>
              <a:spcBef>
                <a:spcPts val="1200"/>
              </a:spcBef>
              <a:spcAft>
                <a:spcPts val="1200"/>
              </a:spcAft>
              <a:buNone/>
            </a:pPr>
            <a:r>
              <a:rPr lang="en-GB" sz="800" b="1" dirty="0">
                <a:solidFill>
                  <a:srgbClr val="1E1C56"/>
                </a:solidFill>
                <a:latin typeface="Montserrat"/>
                <a:ea typeface="Montserrat"/>
                <a:cs typeface="Montserrat"/>
                <a:sym typeface="Montserrat"/>
              </a:rPr>
              <a:t>Campaign Objectives</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9;p16">
            <a:extLst>
              <a:ext uri="{FF2B5EF4-FFF2-40B4-BE49-F238E27FC236}">
                <a16:creationId xmlns:a16="http://schemas.microsoft.com/office/drawing/2014/main" id="{399825FF-BCAB-C449-BC2C-21266265B80A}"/>
              </a:ext>
            </a:extLst>
          </p:cNvPr>
          <p:cNvSpPr txBox="1">
            <a:spLocks noGrp="1"/>
          </p:cNvSpPr>
          <p:nvPr>
            <p:ph type="body" idx="1"/>
          </p:nvPr>
        </p:nvSpPr>
        <p:spPr>
          <a:xfrm>
            <a:off x="506100" y="1221051"/>
            <a:ext cx="8076040" cy="3240122"/>
          </a:xfrm>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en-GB" sz="1200" b="1" dirty="0">
                <a:solidFill>
                  <a:schemeClr val="dk1"/>
                </a:solidFill>
                <a:highlight>
                  <a:srgbClr val="FFFFFF"/>
                </a:highlight>
                <a:latin typeface="Montserrat"/>
                <a:ea typeface="Montserrat"/>
                <a:cs typeface="Montserrat"/>
                <a:sym typeface="Montserrat"/>
              </a:rPr>
              <a:t>Brand awareness: </a:t>
            </a:r>
            <a:r>
              <a:rPr lang="en-GB" sz="1200" dirty="0">
                <a:solidFill>
                  <a:schemeClr val="dk1"/>
                </a:solidFill>
                <a:highlight>
                  <a:srgbClr val="FFFFFF"/>
                </a:highlight>
                <a:latin typeface="Montserrat"/>
                <a:ea typeface="Montserrat"/>
                <a:cs typeface="Montserrat"/>
                <a:sym typeface="Montserrat"/>
              </a:rPr>
              <a:t>Increase overall brand awareness by showing ads to people most likely to remember them</a:t>
            </a:r>
          </a:p>
          <a:p>
            <a:pPr>
              <a:buFont typeface="Arial" panose="020B0604020202020204" pitchFamily="34" charset="0"/>
              <a:buChar char="•"/>
            </a:pPr>
            <a:r>
              <a:rPr lang="en-GB" sz="1200" b="1" dirty="0">
                <a:solidFill>
                  <a:schemeClr val="dk1"/>
                </a:solidFill>
                <a:highlight>
                  <a:srgbClr val="FFFFFF"/>
                </a:highlight>
                <a:latin typeface="Montserrat"/>
                <a:ea typeface="Montserrat"/>
                <a:cs typeface="Montserrat"/>
                <a:sym typeface="Montserrat"/>
              </a:rPr>
              <a:t>Reach</a:t>
            </a:r>
            <a:r>
              <a:rPr lang="en-GB" sz="1200" dirty="0">
                <a:solidFill>
                  <a:schemeClr val="dk1"/>
                </a:solidFill>
                <a:highlight>
                  <a:srgbClr val="FFFFFF"/>
                </a:highlight>
                <a:latin typeface="Montserrat"/>
                <a:ea typeface="Montserrat"/>
                <a:cs typeface="Montserrat"/>
                <a:sym typeface="Montserrat"/>
              </a:rPr>
              <a:t>: Show your ads to as many people as possible</a:t>
            </a:r>
          </a:p>
          <a:p>
            <a:pPr>
              <a:buFont typeface="Arial" panose="020B0604020202020204" pitchFamily="34" charset="0"/>
              <a:buChar char="•"/>
            </a:pPr>
            <a:r>
              <a:rPr lang="en-GB" sz="1200" b="1" dirty="0">
                <a:solidFill>
                  <a:schemeClr val="dk1"/>
                </a:solidFill>
                <a:highlight>
                  <a:srgbClr val="FFFFFF"/>
                </a:highlight>
                <a:latin typeface="Montserrat"/>
                <a:ea typeface="Montserrat"/>
                <a:cs typeface="Montserrat"/>
                <a:sym typeface="Montserrat"/>
              </a:rPr>
              <a:t>Traffic</a:t>
            </a:r>
            <a:r>
              <a:rPr lang="en-GB" sz="1200" dirty="0">
                <a:solidFill>
                  <a:schemeClr val="dk1"/>
                </a:solidFill>
                <a:highlight>
                  <a:srgbClr val="FFFFFF"/>
                </a:highlight>
                <a:latin typeface="Montserrat"/>
                <a:ea typeface="Montserrat"/>
                <a:cs typeface="Montserrat"/>
                <a:sym typeface="Montserrat"/>
              </a:rPr>
              <a:t>: Send people to a destination, such as your website</a:t>
            </a:r>
          </a:p>
          <a:p>
            <a:pPr>
              <a:buFont typeface="Arial" panose="020B0604020202020204" pitchFamily="34" charset="0"/>
              <a:buChar char="•"/>
            </a:pPr>
            <a:r>
              <a:rPr lang="en-GB" sz="1200" b="1" dirty="0">
                <a:solidFill>
                  <a:schemeClr val="dk1"/>
                </a:solidFill>
                <a:highlight>
                  <a:srgbClr val="FFFFFF"/>
                </a:highlight>
                <a:latin typeface="Montserrat"/>
                <a:ea typeface="Montserrat"/>
                <a:cs typeface="Montserrat"/>
                <a:sym typeface="Montserrat"/>
              </a:rPr>
              <a:t>Engagement: </a:t>
            </a:r>
            <a:r>
              <a:rPr lang="en-GB" sz="1200" dirty="0">
                <a:solidFill>
                  <a:schemeClr val="dk1"/>
                </a:solidFill>
                <a:highlight>
                  <a:srgbClr val="FFFFFF"/>
                </a:highlight>
                <a:latin typeface="Montserrat"/>
                <a:ea typeface="Montserrat"/>
                <a:cs typeface="Montserrat"/>
                <a:sym typeface="Montserrat"/>
              </a:rPr>
              <a:t>Get more post engagement, page likes or event responses</a:t>
            </a:r>
          </a:p>
          <a:p>
            <a:pPr>
              <a:buFont typeface="Arial" panose="020B0604020202020204" pitchFamily="34" charset="0"/>
              <a:buChar char="•"/>
            </a:pPr>
            <a:r>
              <a:rPr lang="en-GB" sz="1200" b="1" dirty="0">
                <a:solidFill>
                  <a:schemeClr val="dk1"/>
                </a:solidFill>
                <a:highlight>
                  <a:srgbClr val="FFFFFF"/>
                </a:highlight>
                <a:latin typeface="Montserrat"/>
                <a:ea typeface="Montserrat"/>
                <a:cs typeface="Montserrat"/>
                <a:sym typeface="Montserrat"/>
              </a:rPr>
              <a:t>App installs: </a:t>
            </a:r>
            <a:r>
              <a:rPr lang="en-GB" sz="1200" dirty="0">
                <a:solidFill>
                  <a:schemeClr val="dk1"/>
                </a:solidFill>
                <a:highlight>
                  <a:srgbClr val="FFFFFF"/>
                </a:highlight>
                <a:latin typeface="Montserrat"/>
                <a:ea typeface="Montserrat"/>
                <a:cs typeface="Montserrat"/>
                <a:sym typeface="Montserrat"/>
              </a:rPr>
              <a:t>Get more users to install your app</a:t>
            </a:r>
          </a:p>
          <a:p>
            <a:pPr>
              <a:buFont typeface="Arial" panose="020B0604020202020204" pitchFamily="34" charset="0"/>
              <a:buChar char="•"/>
            </a:pPr>
            <a:r>
              <a:rPr lang="en-GB" sz="1200" b="1" dirty="0">
                <a:solidFill>
                  <a:schemeClr val="dk1"/>
                </a:solidFill>
                <a:highlight>
                  <a:srgbClr val="FFFFFF"/>
                </a:highlight>
                <a:latin typeface="Montserrat"/>
                <a:ea typeface="Montserrat"/>
                <a:cs typeface="Montserrat"/>
                <a:sym typeface="Montserrat"/>
              </a:rPr>
              <a:t>Video views: </a:t>
            </a:r>
            <a:r>
              <a:rPr lang="en-GB" sz="1200" dirty="0">
                <a:solidFill>
                  <a:schemeClr val="dk1"/>
                </a:solidFill>
                <a:highlight>
                  <a:srgbClr val="FFFFFF"/>
                </a:highlight>
                <a:latin typeface="Montserrat"/>
                <a:ea typeface="Montserrat"/>
                <a:cs typeface="Montserrat"/>
                <a:sym typeface="Montserrat"/>
              </a:rPr>
              <a:t>Promote video views to raise awareness about your brand</a:t>
            </a:r>
          </a:p>
          <a:p>
            <a:pPr>
              <a:buFont typeface="Arial" panose="020B0604020202020204" pitchFamily="34" charset="0"/>
              <a:buChar char="•"/>
            </a:pPr>
            <a:r>
              <a:rPr lang="en-GB" sz="1200" b="1" dirty="0">
                <a:solidFill>
                  <a:schemeClr val="dk1"/>
                </a:solidFill>
                <a:highlight>
                  <a:srgbClr val="FFFFFF"/>
                </a:highlight>
                <a:latin typeface="Montserrat"/>
                <a:ea typeface="Montserrat"/>
                <a:cs typeface="Montserrat"/>
                <a:sym typeface="Montserrat"/>
              </a:rPr>
              <a:t>Messages</a:t>
            </a:r>
            <a:r>
              <a:rPr lang="en-GB" sz="1200" dirty="0">
                <a:solidFill>
                  <a:schemeClr val="dk1"/>
                </a:solidFill>
                <a:highlight>
                  <a:srgbClr val="FFFFFF"/>
                </a:highlight>
                <a:latin typeface="Montserrat"/>
                <a:ea typeface="Montserrat"/>
                <a:cs typeface="Montserrat"/>
                <a:sym typeface="Montserrat"/>
              </a:rPr>
              <a:t>: Get more people to have conversations with your business via Messenger</a:t>
            </a:r>
          </a:p>
          <a:p>
            <a:pPr>
              <a:buFont typeface="Arial" panose="020B0604020202020204" pitchFamily="34" charset="0"/>
              <a:buChar char="•"/>
            </a:pPr>
            <a:r>
              <a:rPr lang="en-GB" sz="1200" b="1" dirty="0">
                <a:solidFill>
                  <a:schemeClr val="dk1"/>
                </a:solidFill>
                <a:highlight>
                  <a:srgbClr val="FFFFFF"/>
                </a:highlight>
                <a:latin typeface="Montserrat"/>
                <a:ea typeface="Montserrat"/>
                <a:cs typeface="Montserrat"/>
                <a:sym typeface="Montserrat"/>
              </a:rPr>
              <a:t>Lead generation: </a:t>
            </a:r>
            <a:r>
              <a:rPr lang="en-GB" sz="1200" dirty="0">
                <a:solidFill>
                  <a:schemeClr val="dk1"/>
                </a:solidFill>
                <a:highlight>
                  <a:srgbClr val="FFFFFF"/>
                </a:highlight>
                <a:latin typeface="Montserrat"/>
                <a:ea typeface="Montserrat"/>
                <a:cs typeface="Montserrat"/>
                <a:sym typeface="Montserrat"/>
              </a:rPr>
              <a:t>Collect lead information directly within the Facebook platform</a:t>
            </a:r>
          </a:p>
          <a:p>
            <a:pPr>
              <a:buFont typeface="Arial" panose="020B0604020202020204" pitchFamily="34" charset="0"/>
              <a:buChar char="•"/>
            </a:pPr>
            <a:r>
              <a:rPr lang="en-GB" sz="1200" b="1" dirty="0">
                <a:solidFill>
                  <a:schemeClr val="dk1"/>
                </a:solidFill>
                <a:highlight>
                  <a:srgbClr val="FFFFFF"/>
                </a:highlight>
                <a:latin typeface="Montserrat"/>
                <a:ea typeface="Montserrat"/>
                <a:cs typeface="Montserrat"/>
                <a:sym typeface="Montserrat"/>
              </a:rPr>
              <a:t>Conversions: </a:t>
            </a:r>
            <a:r>
              <a:rPr lang="en-GB" sz="1200" dirty="0">
                <a:solidFill>
                  <a:schemeClr val="dk1"/>
                </a:solidFill>
                <a:highlight>
                  <a:srgbClr val="FFFFFF"/>
                </a:highlight>
                <a:latin typeface="Montserrat"/>
                <a:ea typeface="Montserrat"/>
                <a:cs typeface="Montserrat"/>
                <a:sym typeface="Montserrat"/>
              </a:rPr>
              <a:t>Get people to take valuable actions on your website</a:t>
            </a:r>
          </a:p>
          <a:p>
            <a:pPr>
              <a:buFont typeface="Arial" panose="020B0604020202020204" pitchFamily="34" charset="0"/>
              <a:buChar char="•"/>
            </a:pPr>
            <a:r>
              <a:rPr lang="en-GB" sz="1200" b="1" dirty="0">
                <a:solidFill>
                  <a:schemeClr val="dk1"/>
                </a:solidFill>
                <a:highlight>
                  <a:srgbClr val="FFFFFF"/>
                </a:highlight>
                <a:latin typeface="Montserrat"/>
                <a:ea typeface="Montserrat"/>
                <a:cs typeface="Montserrat"/>
                <a:sym typeface="Montserrat"/>
              </a:rPr>
              <a:t>Catalogue sales: </a:t>
            </a:r>
            <a:r>
              <a:rPr lang="en-GB" sz="1200" dirty="0">
                <a:solidFill>
                  <a:schemeClr val="dk1"/>
                </a:solidFill>
                <a:highlight>
                  <a:srgbClr val="FFFFFF"/>
                </a:highlight>
                <a:latin typeface="Montserrat"/>
                <a:ea typeface="Montserrat"/>
                <a:cs typeface="Montserrat"/>
                <a:sym typeface="Montserrat"/>
              </a:rPr>
              <a:t>Show users products from your range</a:t>
            </a:r>
          </a:p>
          <a:p>
            <a:pPr>
              <a:buFont typeface="Arial" panose="020B0604020202020204" pitchFamily="34" charset="0"/>
              <a:buChar char="•"/>
            </a:pPr>
            <a:r>
              <a:rPr lang="en-GB" sz="1200" b="1" dirty="0">
                <a:solidFill>
                  <a:schemeClr val="dk1"/>
                </a:solidFill>
                <a:highlight>
                  <a:srgbClr val="FFFFFF"/>
                </a:highlight>
                <a:latin typeface="Montserrat"/>
                <a:ea typeface="Montserrat"/>
                <a:cs typeface="Montserrat"/>
                <a:sym typeface="Montserrat"/>
              </a:rPr>
              <a:t>Store visits</a:t>
            </a:r>
            <a:r>
              <a:rPr lang="en-GB" sz="1200" dirty="0">
                <a:solidFill>
                  <a:schemeClr val="dk1"/>
                </a:solidFill>
                <a:highlight>
                  <a:srgbClr val="FFFFFF"/>
                </a:highlight>
                <a:latin typeface="Montserrat"/>
                <a:ea typeface="Montserrat"/>
                <a:cs typeface="Montserrat"/>
                <a:sym typeface="Montserrat"/>
              </a:rPr>
              <a:t>: Encourage users to visit your physical premises</a:t>
            </a: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p:txBody>
      </p:sp>
    </p:spTree>
    <p:extLst>
      <p:ext uri="{BB962C8B-B14F-4D97-AF65-F5344CB8AC3E}">
        <p14:creationId xmlns:p14="http://schemas.microsoft.com/office/powerpoint/2010/main" val="3252421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marL="0" lvl="0" indent="0" algn="just" rtl="0">
              <a:lnSpc>
                <a:spcPct val="115000"/>
              </a:lnSpc>
              <a:spcBef>
                <a:spcPts val="1200"/>
              </a:spcBef>
              <a:spcAft>
                <a:spcPts val="1200"/>
              </a:spcAft>
              <a:buNone/>
            </a:pPr>
            <a:r>
              <a:rPr lang="en-GB" sz="800" b="1" dirty="0">
                <a:solidFill>
                  <a:srgbClr val="1E1C56"/>
                </a:solidFill>
                <a:latin typeface="Montserrat"/>
                <a:ea typeface="Montserrat"/>
                <a:cs typeface="Montserrat"/>
                <a:sym typeface="Montserrat"/>
              </a:rPr>
              <a:t>Campaign Objectives</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descr="Graphical user interface, application&#10;&#10;Description automatically generated">
            <a:extLst>
              <a:ext uri="{FF2B5EF4-FFF2-40B4-BE49-F238E27FC236}">
                <a16:creationId xmlns:a16="http://schemas.microsoft.com/office/drawing/2014/main" id="{73E436DD-0F51-9046-8646-1158A6EA4AA9}"/>
              </a:ext>
            </a:extLst>
          </p:cNvPr>
          <p:cNvPicPr>
            <a:picLocks noChangeAspect="1"/>
          </p:cNvPicPr>
          <p:nvPr/>
        </p:nvPicPr>
        <p:blipFill>
          <a:blip r:embed="rId4"/>
          <a:stretch>
            <a:fillRect/>
          </a:stretch>
        </p:blipFill>
        <p:spPr>
          <a:xfrm>
            <a:off x="2565901" y="1162225"/>
            <a:ext cx="4012197" cy="3340833"/>
          </a:xfrm>
          <a:prstGeom prst="rect">
            <a:avLst/>
          </a:prstGeom>
        </p:spPr>
      </p:pic>
    </p:spTree>
    <p:extLst>
      <p:ext uri="{BB962C8B-B14F-4D97-AF65-F5344CB8AC3E}">
        <p14:creationId xmlns:p14="http://schemas.microsoft.com/office/powerpoint/2010/main" val="3373276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p:nvPr/>
        </p:nvSpPr>
        <p:spPr>
          <a:xfrm>
            <a:off x="3428925" y="-1351058"/>
            <a:ext cx="7515300" cy="7515300"/>
          </a:xfrm>
          <a:prstGeom prst="ellipse">
            <a:avLst/>
          </a:prstGeom>
          <a:solidFill>
            <a:srgbClr val="E9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txBox="1">
            <a:spLocks noGrp="1"/>
          </p:cNvSpPr>
          <p:nvPr>
            <p:ph type="title"/>
          </p:nvPr>
        </p:nvSpPr>
        <p:spPr>
          <a:xfrm>
            <a:off x="0" y="-75"/>
            <a:ext cx="9191700" cy="5143500"/>
          </a:xfrm>
          <a:prstGeom prst="rect">
            <a:avLst/>
          </a:prstGeom>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None/>
            </a:pPr>
            <a:r>
              <a:rPr lang="en-GB" sz="4300" dirty="0">
                <a:solidFill>
                  <a:srgbClr val="1E1C56"/>
                </a:solidFill>
                <a:latin typeface="Montserrat Black"/>
                <a:ea typeface="Montserrat Black"/>
                <a:cs typeface="Montserrat Black"/>
                <a:sym typeface="Montserrat Black"/>
              </a:rPr>
              <a:t>Audiences</a:t>
            </a:r>
            <a:endParaRPr sz="4800" dirty="0">
              <a:latin typeface="Montserrat"/>
              <a:ea typeface="Montserrat"/>
              <a:cs typeface="Montserrat"/>
              <a:sym typeface="Montserrat"/>
            </a:endParaRPr>
          </a:p>
        </p:txBody>
      </p:sp>
      <p:pic>
        <p:nvPicPr>
          <p:cNvPr id="73" name="Google Shape;73;p15"/>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6" name="Google Shape;88;p17">
            <a:extLst>
              <a:ext uri="{FF2B5EF4-FFF2-40B4-BE49-F238E27FC236}">
                <a16:creationId xmlns:a16="http://schemas.microsoft.com/office/drawing/2014/main" id="{BDB6654B-A585-E643-9A8E-090D67BE04A2}"/>
              </a:ext>
            </a:extLst>
          </p:cNvPr>
          <p:cNvSpPr/>
          <p:nvPr/>
        </p:nvSpPr>
        <p:spPr>
          <a:xfrm>
            <a:off x="4289250" y="3169275"/>
            <a:ext cx="565500" cy="565500"/>
          </a:xfrm>
          <a:prstGeom prst="ellipse">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9;p17">
            <a:extLst>
              <a:ext uri="{FF2B5EF4-FFF2-40B4-BE49-F238E27FC236}">
                <a16:creationId xmlns:a16="http://schemas.microsoft.com/office/drawing/2014/main" id="{DC949D6E-1460-394E-A0D5-D3BCB8F4E1C0}"/>
              </a:ext>
            </a:extLst>
          </p:cNvPr>
          <p:cNvSpPr txBox="1">
            <a:spLocks/>
          </p:cNvSpPr>
          <p:nvPr/>
        </p:nvSpPr>
        <p:spPr>
          <a:xfrm>
            <a:off x="0" y="3248025"/>
            <a:ext cx="9144000" cy="39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buFont typeface="Arial"/>
              <a:buNone/>
            </a:pPr>
            <a:r>
              <a:rPr lang="en-GB" sz="1000" dirty="0">
                <a:solidFill>
                  <a:srgbClr val="1E1C56"/>
                </a:solidFill>
                <a:latin typeface="Montserrat SemiBold"/>
                <a:ea typeface="Montserrat SemiBold"/>
                <a:cs typeface="Montserrat SemiBold"/>
                <a:sym typeface="Montserrat SemiBold"/>
              </a:rPr>
              <a:t>Who can I reach with Facebook Ads?</a:t>
            </a:r>
          </a:p>
        </p:txBody>
      </p:sp>
    </p:spTree>
    <p:extLst>
      <p:ext uri="{BB962C8B-B14F-4D97-AF65-F5344CB8AC3E}">
        <p14:creationId xmlns:p14="http://schemas.microsoft.com/office/powerpoint/2010/main" val="1814666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marL="0" lvl="0" indent="0" algn="just" rtl="0">
              <a:lnSpc>
                <a:spcPct val="115000"/>
              </a:lnSpc>
              <a:spcBef>
                <a:spcPts val="1200"/>
              </a:spcBef>
              <a:spcAft>
                <a:spcPts val="1200"/>
              </a:spcAft>
              <a:buNone/>
            </a:pPr>
            <a:r>
              <a:rPr lang="en-GB" sz="800" b="1" dirty="0">
                <a:solidFill>
                  <a:srgbClr val="1E1C56"/>
                </a:solidFill>
                <a:latin typeface="Montserrat"/>
                <a:ea typeface="Montserrat"/>
                <a:cs typeface="Montserrat"/>
                <a:sym typeface="Montserrat"/>
              </a:rPr>
              <a:t>Audiences</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9;p16">
            <a:extLst>
              <a:ext uri="{FF2B5EF4-FFF2-40B4-BE49-F238E27FC236}">
                <a16:creationId xmlns:a16="http://schemas.microsoft.com/office/drawing/2014/main" id="{399825FF-BCAB-C449-BC2C-21266265B80A}"/>
              </a:ext>
            </a:extLst>
          </p:cNvPr>
          <p:cNvSpPr txBox="1">
            <a:spLocks noGrp="1"/>
          </p:cNvSpPr>
          <p:nvPr>
            <p:ph type="body" idx="1"/>
          </p:nvPr>
        </p:nvSpPr>
        <p:spPr>
          <a:xfrm>
            <a:off x="506100" y="1072551"/>
            <a:ext cx="2255954" cy="2998398"/>
          </a:xfrm>
          <a:prstGeom prst="rect">
            <a:avLst/>
          </a:prstGeom>
        </p:spPr>
        <p:txBody>
          <a:bodyPr spcFirstLastPara="1" wrap="square" lIns="91425" tIns="91425" rIns="91425" bIns="91425" anchor="t" anchorCtr="0">
            <a:noAutofit/>
          </a:bodyPr>
          <a:lstStyle/>
          <a:p>
            <a:pPr marL="0" lvl="0" indent="0" algn="just" rtl="0">
              <a:lnSpc>
                <a:spcPct val="150000"/>
              </a:lnSpc>
              <a:spcBef>
                <a:spcPts val="1200"/>
              </a:spcBef>
              <a:spcAft>
                <a:spcPts val="0"/>
              </a:spcAft>
              <a:buNone/>
            </a:pPr>
            <a:r>
              <a:rPr lang="en-GB" sz="1500" dirty="0">
                <a:solidFill>
                  <a:srgbClr val="1E1C56"/>
                </a:solidFill>
                <a:latin typeface="Montserrat Black"/>
                <a:ea typeface="Montserrat Black"/>
                <a:cs typeface="Montserrat Black"/>
                <a:sym typeface="Montserrat Black"/>
              </a:rPr>
              <a:t>Audiences</a:t>
            </a:r>
          </a:p>
          <a:p>
            <a:pPr marL="171450" lvl="0" indent="-171450" algn="l" rtl="0">
              <a:lnSpc>
                <a:spcPct val="150000"/>
              </a:lnSpc>
              <a:spcBef>
                <a:spcPts val="1200"/>
              </a:spcBef>
              <a:spcAft>
                <a:spcPts val="0"/>
              </a:spcAft>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Saved audiences</a:t>
            </a:r>
          </a:p>
          <a:p>
            <a:pPr marL="171450" lvl="0" indent="-171450" algn="l" rtl="0">
              <a:lnSpc>
                <a:spcPct val="150000"/>
              </a:lnSpc>
              <a:spcBef>
                <a:spcPts val="1200"/>
              </a:spcBef>
              <a:spcAft>
                <a:spcPts val="0"/>
              </a:spcAft>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Custom audiences</a:t>
            </a:r>
          </a:p>
          <a:p>
            <a:pPr marL="171450" lvl="0" indent="-171450" algn="l" rtl="0">
              <a:lnSpc>
                <a:spcPct val="150000"/>
              </a:lnSpc>
              <a:spcBef>
                <a:spcPts val="1200"/>
              </a:spcBef>
              <a:spcAft>
                <a:spcPts val="0"/>
              </a:spcAft>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Lookalike audiences</a:t>
            </a: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p:txBody>
      </p:sp>
      <p:pic>
        <p:nvPicPr>
          <p:cNvPr id="4" name="Picture 3" descr="Graphical user interface, application&#10;&#10;Description automatically generated">
            <a:extLst>
              <a:ext uri="{FF2B5EF4-FFF2-40B4-BE49-F238E27FC236}">
                <a16:creationId xmlns:a16="http://schemas.microsoft.com/office/drawing/2014/main" id="{5F9613B9-266D-5746-823D-8051A7C4E991}"/>
              </a:ext>
            </a:extLst>
          </p:cNvPr>
          <p:cNvPicPr>
            <a:picLocks noChangeAspect="1"/>
          </p:cNvPicPr>
          <p:nvPr/>
        </p:nvPicPr>
        <p:blipFill>
          <a:blip r:embed="rId4"/>
          <a:stretch>
            <a:fillRect/>
          </a:stretch>
        </p:blipFill>
        <p:spPr>
          <a:xfrm>
            <a:off x="3412503" y="1209302"/>
            <a:ext cx="5225397" cy="2725916"/>
          </a:xfrm>
          <a:prstGeom prst="rect">
            <a:avLst/>
          </a:prstGeom>
        </p:spPr>
      </p:pic>
    </p:spTree>
    <p:extLst>
      <p:ext uri="{BB962C8B-B14F-4D97-AF65-F5344CB8AC3E}">
        <p14:creationId xmlns:p14="http://schemas.microsoft.com/office/powerpoint/2010/main" val="1777018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marL="0" lvl="0" indent="0" algn="just" rtl="0">
              <a:lnSpc>
                <a:spcPct val="115000"/>
              </a:lnSpc>
              <a:spcBef>
                <a:spcPts val="1200"/>
              </a:spcBef>
              <a:spcAft>
                <a:spcPts val="1200"/>
              </a:spcAft>
              <a:buNone/>
            </a:pPr>
            <a:r>
              <a:rPr lang="en-GB" sz="800" b="1" dirty="0">
                <a:solidFill>
                  <a:srgbClr val="1E1C56"/>
                </a:solidFill>
                <a:latin typeface="Montserrat"/>
                <a:ea typeface="Montserrat"/>
                <a:cs typeface="Montserrat"/>
                <a:sym typeface="Montserrat"/>
              </a:rPr>
              <a:t>Audiences</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9;p16">
            <a:extLst>
              <a:ext uri="{FF2B5EF4-FFF2-40B4-BE49-F238E27FC236}">
                <a16:creationId xmlns:a16="http://schemas.microsoft.com/office/drawing/2014/main" id="{399825FF-BCAB-C449-BC2C-21266265B80A}"/>
              </a:ext>
            </a:extLst>
          </p:cNvPr>
          <p:cNvSpPr txBox="1">
            <a:spLocks noGrp="1"/>
          </p:cNvSpPr>
          <p:nvPr>
            <p:ph type="body" idx="1"/>
          </p:nvPr>
        </p:nvSpPr>
        <p:spPr>
          <a:xfrm>
            <a:off x="506100" y="1072551"/>
            <a:ext cx="8076040" cy="2998398"/>
          </a:xfrm>
          <a:prstGeom prst="rect">
            <a:avLst/>
          </a:prstGeom>
        </p:spPr>
        <p:txBody>
          <a:bodyPr spcFirstLastPara="1" wrap="square" lIns="91425" tIns="91425" rIns="91425" bIns="91425" anchor="t" anchorCtr="0">
            <a:noAutofit/>
          </a:bodyPr>
          <a:lstStyle/>
          <a:p>
            <a:pPr marL="0" lvl="0" indent="0" algn="just" rtl="0">
              <a:lnSpc>
                <a:spcPct val="150000"/>
              </a:lnSpc>
              <a:spcBef>
                <a:spcPts val="1200"/>
              </a:spcBef>
              <a:spcAft>
                <a:spcPts val="0"/>
              </a:spcAft>
              <a:buNone/>
            </a:pPr>
            <a:r>
              <a:rPr lang="en-GB" sz="1500" dirty="0">
                <a:solidFill>
                  <a:srgbClr val="1E1C56"/>
                </a:solidFill>
                <a:latin typeface="Montserrat Black"/>
                <a:ea typeface="Montserrat Black"/>
                <a:cs typeface="Montserrat Black"/>
                <a:sym typeface="Montserrat Black"/>
              </a:rPr>
              <a:t>Top Tips</a:t>
            </a:r>
          </a:p>
          <a:p>
            <a:pPr marL="171450" lvl="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Don’t target multiple interests/behaviours at once</a:t>
            </a:r>
          </a:p>
          <a:p>
            <a:pPr marL="171450" lvl="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Narrow your audience with the AND/OR targeting options </a:t>
            </a:r>
          </a:p>
          <a:p>
            <a:pPr marL="171450" lvl="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Use exclusions to avoid wasted spend </a:t>
            </a:r>
            <a:r>
              <a:rPr lang="en-GB" sz="1200" dirty="0" err="1">
                <a:solidFill>
                  <a:schemeClr val="dk1"/>
                </a:solidFill>
                <a:latin typeface="Montserrat"/>
                <a:ea typeface="Montserrat"/>
                <a:cs typeface="Montserrat"/>
                <a:sym typeface="Montserrat"/>
              </a:rPr>
              <a:t>eg.</a:t>
            </a:r>
            <a:r>
              <a:rPr lang="en-GB" sz="1200" dirty="0">
                <a:solidFill>
                  <a:schemeClr val="dk1"/>
                </a:solidFill>
                <a:latin typeface="Montserrat"/>
                <a:ea typeface="Montserrat"/>
                <a:cs typeface="Montserrat"/>
                <a:sym typeface="Montserrat"/>
              </a:rPr>
              <a:t> exclude your existing email subscribers</a:t>
            </a:r>
          </a:p>
          <a:p>
            <a:pPr marL="171450" lvl="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Test, test, test </a:t>
            </a:r>
          </a:p>
          <a:p>
            <a:pPr marL="0" lvl="0" indent="0">
              <a:lnSpc>
                <a:spcPct val="150000"/>
              </a:lnSpc>
              <a:spcBef>
                <a:spcPts val="1200"/>
              </a:spcBef>
              <a:buNone/>
            </a:pPr>
            <a:r>
              <a:rPr lang="en-GB" sz="1200" dirty="0">
                <a:solidFill>
                  <a:schemeClr val="dk1"/>
                </a:solidFill>
                <a:latin typeface="Montserrat"/>
                <a:ea typeface="Montserrat"/>
                <a:cs typeface="Montserrat"/>
                <a:sym typeface="Montserrat"/>
              </a:rPr>
              <a:t> </a:t>
            </a:r>
            <a:br>
              <a:rPr lang="en-GB" sz="1200" dirty="0">
                <a:solidFill>
                  <a:schemeClr val="dk1"/>
                </a:solidFill>
                <a:latin typeface="Montserrat"/>
                <a:ea typeface="Montserrat"/>
                <a:cs typeface="Montserrat"/>
                <a:sym typeface="Montserrat"/>
              </a:rPr>
            </a:b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p:txBody>
      </p:sp>
    </p:spTree>
    <p:extLst>
      <p:ext uri="{BB962C8B-B14F-4D97-AF65-F5344CB8AC3E}">
        <p14:creationId xmlns:p14="http://schemas.microsoft.com/office/powerpoint/2010/main" val="782641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p:nvPr/>
        </p:nvSpPr>
        <p:spPr>
          <a:xfrm>
            <a:off x="3480393" y="-728888"/>
            <a:ext cx="7515300" cy="7515300"/>
          </a:xfrm>
          <a:prstGeom prst="ellipse">
            <a:avLst/>
          </a:prstGeom>
          <a:solidFill>
            <a:srgbClr val="E9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txBox="1">
            <a:spLocks noGrp="1"/>
          </p:cNvSpPr>
          <p:nvPr>
            <p:ph type="title"/>
          </p:nvPr>
        </p:nvSpPr>
        <p:spPr>
          <a:xfrm>
            <a:off x="0" y="-75"/>
            <a:ext cx="9191700" cy="5143500"/>
          </a:xfrm>
          <a:prstGeom prst="rect">
            <a:avLst/>
          </a:prstGeom>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None/>
            </a:pPr>
            <a:r>
              <a:rPr lang="en-GB" sz="4300" dirty="0">
                <a:solidFill>
                  <a:srgbClr val="1E1C56"/>
                </a:solidFill>
                <a:latin typeface="Montserrat Black"/>
                <a:ea typeface="Montserrat"/>
                <a:cs typeface="Montserrat"/>
                <a:sym typeface="Montserrat Black"/>
              </a:rPr>
              <a:t>The Importance of Creative</a:t>
            </a:r>
            <a:endParaRPr sz="4800" dirty="0">
              <a:latin typeface="Montserrat"/>
              <a:ea typeface="Montserrat"/>
              <a:cs typeface="Montserrat"/>
              <a:sym typeface="Montserrat"/>
            </a:endParaRPr>
          </a:p>
        </p:txBody>
      </p:sp>
      <p:pic>
        <p:nvPicPr>
          <p:cNvPr id="73" name="Google Shape;73;p15"/>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6" name="Google Shape;88;p17">
            <a:extLst>
              <a:ext uri="{FF2B5EF4-FFF2-40B4-BE49-F238E27FC236}">
                <a16:creationId xmlns:a16="http://schemas.microsoft.com/office/drawing/2014/main" id="{BDB6654B-A585-E643-9A8E-090D67BE04A2}"/>
              </a:ext>
            </a:extLst>
          </p:cNvPr>
          <p:cNvSpPr/>
          <p:nvPr/>
        </p:nvSpPr>
        <p:spPr>
          <a:xfrm>
            <a:off x="4289250" y="3169275"/>
            <a:ext cx="565500" cy="565500"/>
          </a:xfrm>
          <a:prstGeom prst="ellipse">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9;p17">
            <a:extLst>
              <a:ext uri="{FF2B5EF4-FFF2-40B4-BE49-F238E27FC236}">
                <a16:creationId xmlns:a16="http://schemas.microsoft.com/office/drawing/2014/main" id="{DC949D6E-1460-394E-A0D5-D3BCB8F4E1C0}"/>
              </a:ext>
            </a:extLst>
          </p:cNvPr>
          <p:cNvSpPr txBox="1">
            <a:spLocks/>
          </p:cNvSpPr>
          <p:nvPr/>
        </p:nvSpPr>
        <p:spPr>
          <a:xfrm>
            <a:off x="0" y="3248025"/>
            <a:ext cx="9144000" cy="39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buFont typeface="Arial"/>
              <a:buNone/>
            </a:pPr>
            <a:r>
              <a:rPr lang="en-GB" sz="1000" dirty="0">
                <a:solidFill>
                  <a:srgbClr val="1E1C56"/>
                </a:solidFill>
                <a:latin typeface="Montserrat SemiBold"/>
                <a:ea typeface="Montserrat SemiBold"/>
                <a:cs typeface="Montserrat SemiBold"/>
                <a:sym typeface="Montserrat SemiBold"/>
              </a:rPr>
              <a:t>How can I stand out?</a:t>
            </a:r>
          </a:p>
        </p:txBody>
      </p:sp>
    </p:spTree>
    <p:extLst>
      <p:ext uri="{BB962C8B-B14F-4D97-AF65-F5344CB8AC3E}">
        <p14:creationId xmlns:p14="http://schemas.microsoft.com/office/powerpoint/2010/main" val="3009295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marL="0" lvl="0" indent="0" algn="just" rtl="0">
              <a:lnSpc>
                <a:spcPct val="115000"/>
              </a:lnSpc>
              <a:spcBef>
                <a:spcPts val="1200"/>
              </a:spcBef>
              <a:spcAft>
                <a:spcPts val="1200"/>
              </a:spcAft>
              <a:buNone/>
            </a:pPr>
            <a:r>
              <a:rPr lang="en-GB" sz="800" b="1" dirty="0">
                <a:solidFill>
                  <a:srgbClr val="1E1C56"/>
                </a:solidFill>
                <a:latin typeface="Montserrat"/>
                <a:ea typeface="Montserrat"/>
                <a:cs typeface="Montserrat"/>
                <a:sym typeface="Montserrat"/>
              </a:rPr>
              <a:t>The Importance of Creative</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9;p16">
            <a:extLst>
              <a:ext uri="{FF2B5EF4-FFF2-40B4-BE49-F238E27FC236}">
                <a16:creationId xmlns:a16="http://schemas.microsoft.com/office/drawing/2014/main" id="{399825FF-BCAB-C449-BC2C-21266265B80A}"/>
              </a:ext>
            </a:extLst>
          </p:cNvPr>
          <p:cNvSpPr txBox="1">
            <a:spLocks noGrp="1"/>
          </p:cNvSpPr>
          <p:nvPr>
            <p:ph type="body" idx="1"/>
          </p:nvPr>
        </p:nvSpPr>
        <p:spPr>
          <a:xfrm>
            <a:off x="569125" y="1421993"/>
            <a:ext cx="2046402" cy="2602440"/>
          </a:xfrm>
          <a:prstGeom prst="rect">
            <a:avLst/>
          </a:prstGeom>
        </p:spPr>
        <p:txBody>
          <a:bodyPr spcFirstLastPara="1" wrap="square" lIns="91425" tIns="91425" rIns="91425" bIns="91425" anchor="t" anchorCtr="0">
            <a:noAutofit/>
          </a:bodyPr>
          <a:lstStyle/>
          <a:p>
            <a:pPr marL="0" lvl="0" indent="0" algn="just" rtl="0">
              <a:lnSpc>
                <a:spcPct val="150000"/>
              </a:lnSpc>
              <a:spcBef>
                <a:spcPts val="1200"/>
              </a:spcBef>
              <a:spcAft>
                <a:spcPts val="0"/>
              </a:spcAft>
              <a:buNone/>
            </a:pPr>
            <a:r>
              <a:rPr lang="en-GB" sz="1500" dirty="0">
                <a:solidFill>
                  <a:srgbClr val="1E1C56"/>
                </a:solidFill>
                <a:latin typeface="Montserrat Black"/>
                <a:ea typeface="Montserrat Black"/>
                <a:cs typeface="Montserrat Black"/>
                <a:sym typeface="Montserrat Black"/>
              </a:rPr>
              <a:t>Ad Formats</a:t>
            </a:r>
          </a:p>
          <a:p>
            <a:pPr marL="0" lvl="0" indent="0">
              <a:lnSpc>
                <a:spcPct val="150000"/>
              </a:lnSpc>
              <a:spcBef>
                <a:spcPts val="1200"/>
              </a:spcBef>
              <a:buNone/>
            </a:pPr>
            <a:r>
              <a:rPr lang="en-GB" sz="1200" dirty="0">
                <a:solidFill>
                  <a:schemeClr val="dk1"/>
                </a:solidFill>
                <a:latin typeface="Montserrat"/>
                <a:ea typeface="Montserrat"/>
                <a:cs typeface="Montserrat"/>
                <a:sym typeface="Montserrat"/>
              </a:rPr>
              <a:t>Single image</a:t>
            </a:r>
          </a:p>
          <a:p>
            <a:pPr marL="0" lvl="0" indent="0">
              <a:lnSpc>
                <a:spcPct val="150000"/>
              </a:lnSpc>
              <a:spcBef>
                <a:spcPts val="1200"/>
              </a:spcBef>
              <a:buNone/>
            </a:pPr>
            <a:r>
              <a:rPr lang="en-GB" sz="1200" dirty="0">
                <a:solidFill>
                  <a:schemeClr val="dk1"/>
                </a:solidFill>
                <a:latin typeface="Montserrat"/>
                <a:ea typeface="Montserrat"/>
                <a:cs typeface="Montserrat"/>
                <a:sym typeface="Montserrat"/>
              </a:rPr>
              <a:t>Carousel</a:t>
            </a:r>
          </a:p>
          <a:p>
            <a:pPr marL="0" lvl="0" indent="0">
              <a:lnSpc>
                <a:spcPct val="150000"/>
              </a:lnSpc>
              <a:spcBef>
                <a:spcPts val="1200"/>
              </a:spcBef>
              <a:buNone/>
            </a:pPr>
            <a:r>
              <a:rPr lang="en-GB" sz="1200" dirty="0">
                <a:solidFill>
                  <a:schemeClr val="dk1"/>
                </a:solidFill>
                <a:latin typeface="Montserrat"/>
                <a:ea typeface="Montserrat"/>
                <a:cs typeface="Montserrat"/>
                <a:sym typeface="Montserrat"/>
              </a:rPr>
              <a:t>Video</a:t>
            </a:r>
            <a:br>
              <a:rPr lang="en-GB" sz="1200" dirty="0">
                <a:solidFill>
                  <a:schemeClr val="dk1"/>
                </a:solidFill>
                <a:latin typeface="Montserrat"/>
                <a:ea typeface="Montserrat"/>
                <a:cs typeface="Montserrat"/>
                <a:sym typeface="Montserrat"/>
              </a:rPr>
            </a:b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p:txBody>
      </p:sp>
      <p:sp>
        <p:nvSpPr>
          <p:cNvPr id="3" name="Rectangle 4">
            <a:extLst>
              <a:ext uri="{FF2B5EF4-FFF2-40B4-BE49-F238E27FC236}">
                <a16:creationId xmlns:a16="http://schemas.microsoft.com/office/drawing/2014/main" id="{CB288DEA-EC9A-114A-BB3B-41C1F830B9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5" descr="page14image18210736">
            <a:extLst>
              <a:ext uri="{FF2B5EF4-FFF2-40B4-BE49-F238E27FC236}">
                <a16:creationId xmlns:a16="http://schemas.microsoft.com/office/drawing/2014/main" id="{D8B275CB-45CD-2E43-A7C7-51B3EDD30B94}"/>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847175" y="1624663"/>
            <a:ext cx="5727700" cy="219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560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marL="0" lvl="0" indent="0" algn="just" rtl="0">
              <a:lnSpc>
                <a:spcPct val="115000"/>
              </a:lnSpc>
              <a:spcBef>
                <a:spcPts val="1200"/>
              </a:spcBef>
              <a:spcAft>
                <a:spcPts val="1200"/>
              </a:spcAft>
              <a:buNone/>
            </a:pPr>
            <a:r>
              <a:rPr lang="en-GB" sz="800" b="1" dirty="0">
                <a:solidFill>
                  <a:srgbClr val="1E1C56"/>
                </a:solidFill>
                <a:latin typeface="Montserrat"/>
                <a:ea typeface="Montserrat"/>
                <a:cs typeface="Montserrat"/>
                <a:sym typeface="Montserrat"/>
              </a:rPr>
              <a:t>The Importance of Creative</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9;p16">
            <a:extLst>
              <a:ext uri="{FF2B5EF4-FFF2-40B4-BE49-F238E27FC236}">
                <a16:creationId xmlns:a16="http://schemas.microsoft.com/office/drawing/2014/main" id="{399825FF-BCAB-C449-BC2C-21266265B80A}"/>
              </a:ext>
            </a:extLst>
          </p:cNvPr>
          <p:cNvSpPr txBox="1">
            <a:spLocks noGrp="1"/>
          </p:cNvSpPr>
          <p:nvPr>
            <p:ph type="body" idx="1"/>
          </p:nvPr>
        </p:nvSpPr>
        <p:spPr>
          <a:xfrm>
            <a:off x="567366" y="950415"/>
            <a:ext cx="8009267" cy="3695115"/>
          </a:xfrm>
          <a:prstGeom prst="rect">
            <a:avLst/>
          </a:prstGeom>
        </p:spPr>
        <p:txBody>
          <a:bodyPr spcFirstLastPara="1" wrap="square" lIns="91425" tIns="91425" rIns="91425" bIns="91425" anchor="t" anchorCtr="0">
            <a:noAutofit/>
          </a:bodyPr>
          <a:lstStyle/>
          <a:p>
            <a:pPr marL="0" lvl="0" indent="0" algn="just" rtl="0">
              <a:lnSpc>
                <a:spcPct val="150000"/>
              </a:lnSpc>
              <a:spcBef>
                <a:spcPts val="1200"/>
              </a:spcBef>
              <a:spcAft>
                <a:spcPts val="0"/>
              </a:spcAft>
              <a:buNone/>
            </a:pPr>
            <a:r>
              <a:rPr lang="en-GB" sz="1500" dirty="0">
                <a:solidFill>
                  <a:srgbClr val="1E1C56"/>
                </a:solidFill>
                <a:latin typeface="Montserrat Black"/>
                <a:ea typeface="Montserrat Black"/>
                <a:cs typeface="Montserrat Black"/>
                <a:sym typeface="Montserrat Black"/>
              </a:rPr>
              <a:t>Structuring an ad</a:t>
            </a:r>
          </a:p>
          <a:p>
            <a:pPr marL="171450" lvl="0" indent="-171450">
              <a:lnSpc>
                <a:spcPct val="150000"/>
              </a:lnSpc>
              <a:spcBef>
                <a:spcPts val="1200"/>
              </a:spcBef>
              <a:buFont typeface="Arial" panose="020B0604020202020204" pitchFamily="34" charset="0"/>
              <a:buChar char="•"/>
            </a:pPr>
            <a:r>
              <a:rPr lang="en-GB" sz="1200" b="1" dirty="0">
                <a:solidFill>
                  <a:schemeClr val="dk1"/>
                </a:solidFill>
                <a:latin typeface="Montserrat"/>
                <a:ea typeface="Montserrat"/>
                <a:cs typeface="Montserrat"/>
                <a:sym typeface="Montserrat"/>
              </a:rPr>
              <a:t>Headline</a:t>
            </a:r>
            <a:r>
              <a:rPr lang="en-GB" sz="1200" dirty="0">
                <a:solidFill>
                  <a:schemeClr val="dk1"/>
                </a:solidFill>
                <a:latin typeface="Montserrat"/>
                <a:ea typeface="Montserrat"/>
                <a:cs typeface="Montserrat"/>
                <a:sym typeface="Montserrat"/>
              </a:rPr>
              <a:t> – This is the main title of your ad that should grab attention. Aim for 3-5 words max.</a:t>
            </a:r>
          </a:p>
          <a:p>
            <a:pPr marL="171450" lvl="0" indent="-171450">
              <a:lnSpc>
                <a:spcPct val="150000"/>
              </a:lnSpc>
              <a:spcBef>
                <a:spcPts val="1200"/>
              </a:spcBef>
              <a:buFont typeface="Arial" panose="020B0604020202020204" pitchFamily="34" charset="0"/>
              <a:buChar char="•"/>
            </a:pPr>
            <a:r>
              <a:rPr lang="en-GB" sz="1200" b="1" dirty="0">
                <a:solidFill>
                  <a:schemeClr val="dk1"/>
                </a:solidFill>
                <a:latin typeface="Montserrat"/>
                <a:ea typeface="Montserrat"/>
                <a:cs typeface="Montserrat"/>
                <a:sym typeface="Montserrat"/>
              </a:rPr>
              <a:t>Primary text </a:t>
            </a:r>
            <a:r>
              <a:rPr lang="en-GB" sz="1200" dirty="0">
                <a:solidFill>
                  <a:schemeClr val="dk1"/>
                </a:solidFill>
                <a:latin typeface="Montserrat"/>
                <a:ea typeface="Montserrat"/>
                <a:cs typeface="Montserrat"/>
                <a:sym typeface="Montserrat"/>
              </a:rPr>
              <a:t>– A short, snappy description about what you are promoting highlighting key information and selling points. Make use of effective formatting and subtle emojis.</a:t>
            </a:r>
          </a:p>
          <a:p>
            <a:pPr marL="171450" lvl="0" indent="-171450">
              <a:lnSpc>
                <a:spcPct val="150000"/>
              </a:lnSpc>
              <a:spcBef>
                <a:spcPts val="1200"/>
              </a:spcBef>
              <a:buFont typeface="Arial" panose="020B0604020202020204" pitchFamily="34" charset="0"/>
              <a:buChar char="•"/>
            </a:pPr>
            <a:r>
              <a:rPr lang="en-GB" sz="1200" b="1" dirty="0">
                <a:solidFill>
                  <a:schemeClr val="dk1"/>
                </a:solidFill>
                <a:latin typeface="Montserrat"/>
                <a:ea typeface="Montserrat"/>
                <a:cs typeface="Montserrat"/>
                <a:sym typeface="Montserrat"/>
              </a:rPr>
              <a:t>Description (optional) </a:t>
            </a:r>
            <a:r>
              <a:rPr lang="en-GB" sz="1200" dirty="0">
                <a:solidFill>
                  <a:schemeClr val="dk1"/>
                </a:solidFill>
                <a:latin typeface="Montserrat"/>
                <a:ea typeface="Montserrat"/>
                <a:cs typeface="Montserrat"/>
                <a:sym typeface="Montserrat"/>
              </a:rPr>
              <a:t>– A useful area to provide a brief synopsis of your business. Not visible in all placements.</a:t>
            </a:r>
          </a:p>
          <a:p>
            <a:pPr marL="171450" lvl="0" indent="-171450">
              <a:lnSpc>
                <a:spcPct val="150000"/>
              </a:lnSpc>
              <a:spcBef>
                <a:spcPts val="1200"/>
              </a:spcBef>
              <a:buFont typeface="Arial" panose="020B0604020202020204" pitchFamily="34" charset="0"/>
              <a:buChar char="•"/>
            </a:pPr>
            <a:r>
              <a:rPr lang="en-GB" sz="1200" b="1" dirty="0">
                <a:solidFill>
                  <a:schemeClr val="dk1"/>
                </a:solidFill>
                <a:latin typeface="Montserrat"/>
                <a:ea typeface="Montserrat"/>
                <a:cs typeface="Montserrat"/>
                <a:sym typeface="Montserrat"/>
              </a:rPr>
              <a:t>Creative</a:t>
            </a:r>
            <a:r>
              <a:rPr lang="en-GB" sz="1200" dirty="0">
                <a:solidFill>
                  <a:schemeClr val="dk1"/>
                </a:solidFill>
                <a:latin typeface="Montserrat"/>
                <a:ea typeface="Montserrat"/>
                <a:cs typeface="Montserrat"/>
                <a:sym typeface="Montserrat"/>
              </a:rPr>
              <a:t> – An image, multiple images or video uniquely showcasing what you are promoting. </a:t>
            </a:r>
          </a:p>
          <a:p>
            <a:pPr marL="171450" lvl="0" indent="-171450">
              <a:lnSpc>
                <a:spcPct val="150000"/>
              </a:lnSpc>
              <a:spcBef>
                <a:spcPts val="1200"/>
              </a:spcBef>
              <a:buFont typeface="Arial" panose="020B0604020202020204" pitchFamily="34" charset="0"/>
              <a:buChar char="•"/>
            </a:pPr>
            <a:r>
              <a:rPr lang="en-GB" sz="1200" b="1" dirty="0">
                <a:solidFill>
                  <a:schemeClr val="dk1"/>
                </a:solidFill>
                <a:latin typeface="Montserrat"/>
                <a:ea typeface="Montserrat"/>
                <a:cs typeface="Montserrat"/>
                <a:sym typeface="Montserrat"/>
              </a:rPr>
              <a:t>Call-to-action (CTA) button </a:t>
            </a:r>
            <a:r>
              <a:rPr lang="en-GB" sz="1200" dirty="0">
                <a:solidFill>
                  <a:schemeClr val="dk1"/>
                </a:solidFill>
                <a:latin typeface="Montserrat"/>
                <a:ea typeface="Montserrat"/>
                <a:cs typeface="Montserrat"/>
                <a:sym typeface="Montserrat"/>
              </a:rPr>
              <a:t>– Choose from phrases such as ‘Contact Us or ‘Learn More’</a:t>
            </a:r>
          </a:p>
          <a:p>
            <a:pPr marL="0" lvl="0" indent="0">
              <a:lnSpc>
                <a:spcPct val="150000"/>
              </a:lnSpc>
              <a:spcBef>
                <a:spcPts val="1200"/>
              </a:spcBef>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p:txBody>
      </p:sp>
      <p:sp>
        <p:nvSpPr>
          <p:cNvPr id="3" name="Rectangle 4">
            <a:extLst>
              <a:ext uri="{FF2B5EF4-FFF2-40B4-BE49-F238E27FC236}">
                <a16:creationId xmlns:a16="http://schemas.microsoft.com/office/drawing/2014/main" id="{CB288DEA-EC9A-114A-BB3B-41C1F830B9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785710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marL="0" lvl="0" indent="0" algn="just" rtl="0">
              <a:lnSpc>
                <a:spcPct val="115000"/>
              </a:lnSpc>
              <a:spcBef>
                <a:spcPts val="1200"/>
              </a:spcBef>
              <a:spcAft>
                <a:spcPts val="1200"/>
              </a:spcAft>
              <a:buNone/>
            </a:pPr>
            <a:r>
              <a:rPr lang="en-GB" sz="800" b="1" dirty="0">
                <a:solidFill>
                  <a:srgbClr val="1E1C56"/>
                </a:solidFill>
                <a:latin typeface="Montserrat"/>
                <a:ea typeface="Montserrat"/>
                <a:cs typeface="Montserrat"/>
                <a:sym typeface="Montserrat"/>
              </a:rPr>
              <a:t>The Importance of Creative </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A close up of text on a white background&#10;&#10;Description automatically generated">
            <a:extLst>
              <a:ext uri="{FF2B5EF4-FFF2-40B4-BE49-F238E27FC236}">
                <a16:creationId xmlns:a16="http://schemas.microsoft.com/office/drawing/2014/main" id="{EA33AF3B-FF12-814B-99E8-95D865F87F3C}"/>
              </a:ext>
            </a:extLst>
          </p:cNvPr>
          <p:cNvPicPr>
            <a:picLocks noChangeAspect="1"/>
          </p:cNvPicPr>
          <p:nvPr/>
        </p:nvPicPr>
        <p:blipFill>
          <a:blip r:embed="rId4"/>
          <a:stretch>
            <a:fillRect/>
          </a:stretch>
        </p:blipFill>
        <p:spPr>
          <a:xfrm>
            <a:off x="768718" y="1365956"/>
            <a:ext cx="2187322" cy="2983204"/>
          </a:xfrm>
          <a:prstGeom prst="rect">
            <a:avLst/>
          </a:prstGeom>
        </p:spPr>
      </p:pic>
      <p:pic>
        <p:nvPicPr>
          <p:cNvPr id="6" name="Picture 5" descr="A picture containing skiing, person, orange, pair&#10;&#10;Description automatically generated">
            <a:extLst>
              <a:ext uri="{FF2B5EF4-FFF2-40B4-BE49-F238E27FC236}">
                <a16:creationId xmlns:a16="http://schemas.microsoft.com/office/drawing/2014/main" id="{6065F44D-CCCD-4A43-A926-094AE37DE545}"/>
              </a:ext>
            </a:extLst>
          </p:cNvPr>
          <p:cNvPicPr>
            <a:picLocks noChangeAspect="1"/>
          </p:cNvPicPr>
          <p:nvPr/>
        </p:nvPicPr>
        <p:blipFill>
          <a:blip r:embed="rId5"/>
          <a:stretch>
            <a:fillRect/>
          </a:stretch>
        </p:blipFill>
        <p:spPr>
          <a:xfrm>
            <a:off x="3271188" y="1394134"/>
            <a:ext cx="2201263" cy="2938580"/>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E4559AF5-77FA-E84A-B78E-18AFF5659A74}"/>
              </a:ext>
            </a:extLst>
          </p:cNvPr>
          <p:cNvPicPr>
            <a:picLocks noChangeAspect="1"/>
          </p:cNvPicPr>
          <p:nvPr/>
        </p:nvPicPr>
        <p:blipFill>
          <a:blip r:embed="rId6"/>
          <a:stretch>
            <a:fillRect/>
          </a:stretch>
        </p:blipFill>
        <p:spPr>
          <a:xfrm>
            <a:off x="5882265" y="1349510"/>
            <a:ext cx="2111665" cy="2966759"/>
          </a:xfrm>
          <a:prstGeom prst="rect">
            <a:avLst/>
          </a:prstGeom>
        </p:spPr>
      </p:pic>
    </p:spTree>
    <p:extLst>
      <p:ext uri="{BB962C8B-B14F-4D97-AF65-F5344CB8AC3E}">
        <p14:creationId xmlns:p14="http://schemas.microsoft.com/office/powerpoint/2010/main" val="2447520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marL="0" lvl="0" indent="0" algn="just" rtl="0">
              <a:lnSpc>
                <a:spcPct val="115000"/>
              </a:lnSpc>
              <a:spcBef>
                <a:spcPts val="1200"/>
              </a:spcBef>
              <a:spcAft>
                <a:spcPts val="1200"/>
              </a:spcAft>
              <a:buNone/>
            </a:pPr>
            <a:r>
              <a:rPr lang="en-GB" sz="800" b="1" dirty="0">
                <a:solidFill>
                  <a:srgbClr val="1E1C56"/>
                </a:solidFill>
                <a:latin typeface="Montserrat"/>
                <a:ea typeface="Montserrat"/>
                <a:cs typeface="Montserrat"/>
                <a:sym typeface="Montserrat"/>
              </a:rPr>
              <a:t>The Importance of Creative</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9;p16">
            <a:extLst>
              <a:ext uri="{FF2B5EF4-FFF2-40B4-BE49-F238E27FC236}">
                <a16:creationId xmlns:a16="http://schemas.microsoft.com/office/drawing/2014/main" id="{399825FF-BCAB-C449-BC2C-21266265B80A}"/>
              </a:ext>
            </a:extLst>
          </p:cNvPr>
          <p:cNvSpPr txBox="1">
            <a:spLocks noGrp="1"/>
          </p:cNvSpPr>
          <p:nvPr>
            <p:ph type="body" idx="1"/>
          </p:nvPr>
        </p:nvSpPr>
        <p:spPr>
          <a:xfrm>
            <a:off x="506100" y="1072551"/>
            <a:ext cx="8076040" cy="3371572"/>
          </a:xfrm>
          <a:prstGeom prst="rect">
            <a:avLst/>
          </a:prstGeom>
        </p:spPr>
        <p:txBody>
          <a:bodyPr spcFirstLastPara="1" wrap="square" lIns="91425" tIns="91425" rIns="91425" bIns="91425" anchor="t" anchorCtr="0">
            <a:noAutofit/>
          </a:bodyPr>
          <a:lstStyle/>
          <a:p>
            <a:pPr marL="0" lvl="0" indent="0" algn="just" rtl="0">
              <a:lnSpc>
                <a:spcPct val="150000"/>
              </a:lnSpc>
              <a:spcBef>
                <a:spcPts val="1200"/>
              </a:spcBef>
              <a:spcAft>
                <a:spcPts val="0"/>
              </a:spcAft>
              <a:buNone/>
            </a:pPr>
            <a:r>
              <a:rPr lang="en-GB" sz="1500" dirty="0">
                <a:solidFill>
                  <a:srgbClr val="1E1C56"/>
                </a:solidFill>
                <a:latin typeface="Montserrat Black"/>
                <a:ea typeface="Montserrat Black"/>
                <a:cs typeface="Montserrat Black"/>
                <a:sym typeface="Montserrat Black"/>
              </a:rPr>
              <a:t>Top Tips</a:t>
            </a:r>
          </a:p>
          <a:p>
            <a:pPr marL="171450" lvl="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Original imagery is best – avoid using stock imagery if possible</a:t>
            </a:r>
          </a:p>
          <a:p>
            <a:pPr marL="171450" lvl="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Make it catchy and memorable</a:t>
            </a:r>
          </a:p>
          <a:p>
            <a:pPr marL="171450" lvl="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Size appropriately and crop for each placement</a:t>
            </a:r>
          </a:p>
          <a:p>
            <a:pPr marL="171450" lvl="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Keep it on-brand</a:t>
            </a:r>
          </a:p>
          <a:p>
            <a:pPr marL="171450" lvl="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Incentivise where possible</a:t>
            </a:r>
          </a:p>
          <a:p>
            <a:pPr marL="171450" lvl="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The &lt; 20% text rule was recently removed…but stick to it regardless</a:t>
            </a:r>
          </a:p>
          <a:p>
            <a:pPr marL="171450" lvl="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Test, test, test </a:t>
            </a:r>
          </a:p>
          <a:p>
            <a:pPr marL="0" lvl="0" indent="0">
              <a:lnSpc>
                <a:spcPct val="150000"/>
              </a:lnSpc>
              <a:spcBef>
                <a:spcPts val="1200"/>
              </a:spcBef>
              <a:buNone/>
            </a:pPr>
            <a:r>
              <a:rPr lang="en-GB" sz="1200" dirty="0">
                <a:solidFill>
                  <a:schemeClr val="dk1"/>
                </a:solidFill>
                <a:latin typeface="Montserrat"/>
                <a:ea typeface="Montserrat"/>
                <a:cs typeface="Montserrat"/>
                <a:sym typeface="Montserrat"/>
              </a:rPr>
              <a:t> </a:t>
            </a:r>
            <a:br>
              <a:rPr lang="en-GB" sz="1200" dirty="0">
                <a:solidFill>
                  <a:schemeClr val="dk1"/>
                </a:solidFill>
                <a:latin typeface="Montserrat"/>
                <a:ea typeface="Montserrat"/>
                <a:cs typeface="Montserrat"/>
                <a:sym typeface="Montserrat"/>
              </a:rPr>
            </a:b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p:txBody>
      </p:sp>
    </p:spTree>
    <p:extLst>
      <p:ext uri="{BB962C8B-B14F-4D97-AF65-F5344CB8AC3E}">
        <p14:creationId xmlns:p14="http://schemas.microsoft.com/office/powerpoint/2010/main" val="4001568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p:nvPr/>
        </p:nvSpPr>
        <p:spPr>
          <a:xfrm>
            <a:off x="3480393" y="-739906"/>
            <a:ext cx="7515300" cy="7515300"/>
          </a:xfrm>
          <a:prstGeom prst="ellipse">
            <a:avLst/>
          </a:prstGeom>
          <a:solidFill>
            <a:srgbClr val="E9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txBox="1">
            <a:spLocks noGrp="1"/>
          </p:cNvSpPr>
          <p:nvPr>
            <p:ph type="title"/>
          </p:nvPr>
        </p:nvSpPr>
        <p:spPr>
          <a:xfrm>
            <a:off x="0" y="-75"/>
            <a:ext cx="9191700" cy="5143500"/>
          </a:xfrm>
          <a:prstGeom prst="rect">
            <a:avLst/>
          </a:prstGeom>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None/>
            </a:pPr>
            <a:r>
              <a:rPr lang="en-GB" sz="4300" dirty="0">
                <a:solidFill>
                  <a:srgbClr val="1E1C56"/>
                </a:solidFill>
                <a:latin typeface="Montserrat Black"/>
                <a:ea typeface="Montserrat Black"/>
                <a:cs typeface="Montserrat Black"/>
                <a:sym typeface="Montserrat Black"/>
              </a:rPr>
              <a:t>Welcome!</a:t>
            </a:r>
            <a:endParaRPr sz="4800" dirty="0">
              <a:latin typeface="Montserrat"/>
              <a:ea typeface="Montserrat"/>
              <a:cs typeface="Montserrat"/>
              <a:sym typeface="Montserrat"/>
            </a:endParaRPr>
          </a:p>
        </p:txBody>
      </p:sp>
      <p:pic>
        <p:nvPicPr>
          <p:cNvPr id="73" name="Google Shape;73;p15"/>
          <p:cNvPicPr preferRelativeResize="0"/>
          <p:nvPr/>
        </p:nvPicPr>
        <p:blipFill>
          <a:blip r:embed="rId3">
            <a:alphaModFix/>
          </a:blip>
          <a:stretch>
            <a:fillRect/>
          </a:stretch>
        </p:blipFill>
        <p:spPr>
          <a:xfrm>
            <a:off x="7742850" y="355623"/>
            <a:ext cx="982050" cy="292525"/>
          </a:xfrm>
          <a:prstGeom prst="rect">
            <a:avLst/>
          </a:prstGeom>
          <a:noFill/>
          <a:ln>
            <a:noFill/>
          </a:ln>
        </p:spPr>
      </p:pic>
    </p:spTree>
    <p:extLst>
      <p:ext uri="{BB962C8B-B14F-4D97-AF65-F5344CB8AC3E}">
        <p14:creationId xmlns:p14="http://schemas.microsoft.com/office/powerpoint/2010/main" val="1789825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p:nvPr/>
        </p:nvSpPr>
        <p:spPr>
          <a:xfrm>
            <a:off x="3391218" y="-1039974"/>
            <a:ext cx="7515300" cy="7515300"/>
          </a:xfrm>
          <a:prstGeom prst="ellipse">
            <a:avLst/>
          </a:prstGeom>
          <a:solidFill>
            <a:srgbClr val="E9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txBox="1">
            <a:spLocks noGrp="1"/>
          </p:cNvSpPr>
          <p:nvPr>
            <p:ph type="title"/>
          </p:nvPr>
        </p:nvSpPr>
        <p:spPr>
          <a:xfrm>
            <a:off x="0" y="-75"/>
            <a:ext cx="9191700" cy="5143500"/>
          </a:xfrm>
          <a:prstGeom prst="rect">
            <a:avLst/>
          </a:prstGeom>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None/>
            </a:pPr>
            <a:r>
              <a:rPr lang="en-GB" sz="4300" dirty="0">
                <a:solidFill>
                  <a:srgbClr val="1E1C56"/>
                </a:solidFill>
                <a:latin typeface="Montserrat Black"/>
                <a:ea typeface="Montserrat Black"/>
                <a:cs typeface="Montserrat Black"/>
                <a:sym typeface="Montserrat Black"/>
              </a:rPr>
              <a:t>Facebook Ads Manager</a:t>
            </a:r>
            <a:endParaRPr sz="4800" dirty="0">
              <a:latin typeface="Montserrat"/>
              <a:ea typeface="Montserrat"/>
              <a:cs typeface="Montserrat"/>
              <a:sym typeface="Montserrat"/>
            </a:endParaRPr>
          </a:p>
        </p:txBody>
      </p:sp>
      <p:pic>
        <p:nvPicPr>
          <p:cNvPr id="73" name="Google Shape;73;p15"/>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6" name="Google Shape;88;p17">
            <a:extLst>
              <a:ext uri="{FF2B5EF4-FFF2-40B4-BE49-F238E27FC236}">
                <a16:creationId xmlns:a16="http://schemas.microsoft.com/office/drawing/2014/main" id="{BDB6654B-A585-E643-9A8E-090D67BE04A2}"/>
              </a:ext>
            </a:extLst>
          </p:cNvPr>
          <p:cNvSpPr/>
          <p:nvPr/>
        </p:nvSpPr>
        <p:spPr>
          <a:xfrm>
            <a:off x="4289250" y="3169275"/>
            <a:ext cx="565500" cy="565500"/>
          </a:xfrm>
          <a:prstGeom prst="ellipse">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9;p17">
            <a:extLst>
              <a:ext uri="{FF2B5EF4-FFF2-40B4-BE49-F238E27FC236}">
                <a16:creationId xmlns:a16="http://schemas.microsoft.com/office/drawing/2014/main" id="{DC949D6E-1460-394E-A0D5-D3BCB8F4E1C0}"/>
              </a:ext>
            </a:extLst>
          </p:cNvPr>
          <p:cNvSpPr txBox="1">
            <a:spLocks/>
          </p:cNvSpPr>
          <p:nvPr/>
        </p:nvSpPr>
        <p:spPr>
          <a:xfrm>
            <a:off x="0" y="3248025"/>
            <a:ext cx="9144000" cy="39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buFont typeface="Arial"/>
              <a:buNone/>
            </a:pPr>
            <a:r>
              <a:rPr lang="en-GB" sz="1000" dirty="0">
                <a:solidFill>
                  <a:srgbClr val="1E1C56"/>
                </a:solidFill>
                <a:latin typeface="Montserrat SemiBold"/>
                <a:ea typeface="Montserrat SemiBold"/>
                <a:cs typeface="Montserrat SemiBold"/>
                <a:sym typeface="Montserrat SemiBold"/>
              </a:rPr>
              <a:t>How do I work this thing?</a:t>
            </a:r>
          </a:p>
        </p:txBody>
      </p:sp>
    </p:spTree>
    <p:extLst>
      <p:ext uri="{BB962C8B-B14F-4D97-AF65-F5344CB8AC3E}">
        <p14:creationId xmlns:p14="http://schemas.microsoft.com/office/powerpoint/2010/main" val="3411131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marL="0" lvl="0" indent="0" algn="just" rtl="0">
              <a:lnSpc>
                <a:spcPct val="115000"/>
              </a:lnSpc>
              <a:spcBef>
                <a:spcPts val="1200"/>
              </a:spcBef>
              <a:spcAft>
                <a:spcPts val="1200"/>
              </a:spcAft>
              <a:buNone/>
            </a:pPr>
            <a:r>
              <a:rPr lang="en-GB" sz="800" b="1" dirty="0">
                <a:solidFill>
                  <a:srgbClr val="1E1C56"/>
                </a:solidFill>
                <a:latin typeface="Montserrat"/>
                <a:ea typeface="Montserrat"/>
                <a:cs typeface="Montserrat"/>
                <a:sym typeface="Montserrat"/>
              </a:rPr>
              <a:t>Facebook Ads Manager</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10" descr="A screenshot of a cell phone&#10;&#10;Description automatically generated">
            <a:extLst>
              <a:ext uri="{FF2B5EF4-FFF2-40B4-BE49-F238E27FC236}">
                <a16:creationId xmlns:a16="http://schemas.microsoft.com/office/drawing/2014/main" id="{CD933E37-7E30-224C-BF64-A20A86928D5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183060" y="1162225"/>
            <a:ext cx="6777879" cy="3394705"/>
          </a:xfrm>
          <a:prstGeom prst="rect">
            <a:avLst/>
          </a:prstGeom>
        </p:spPr>
      </p:pic>
    </p:spTree>
    <p:extLst>
      <p:ext uri="{BB962C8B-B14F-4D97-AF65-F5344CB8AC3E}">
        <p14:creationId xmlns:p14="http://schemas.microsoft.com/office/powerpoint/2010/main" val="3489343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marL="0" lvl="0" indent="0" algn="just" rtl="0">
              <a:lnSpc>
                <a:spcPct val="115000"/>
              </a:lnSpc>
              <a:spcBef>
                <a:spcPts val="1200"/>
              </a:spcBef>
              <a:spcAft>
                <a:spcPts val="1200"/>
              </a:spcAft>
              <a:buNone/>
            </a:pPr>
            <a:r>
              <a:rPr lang="en-GB" sz="800" b="1" dirty="0">
                <a:solidFill>
                  <a:srgbClr val="1E1C56"/>
                </a:solidFill>
                <a:latin typeface="Montserrat"/>
                <a:ea typeface="Montserrat"/>
                <a:cs typeface="Montserrat"/>
                <a:sym typeface="Montserrat"/>
              </a:rPr>
              <a:t>Facebook Ads Manager</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9;p16">
            <a:extLst>
              <a:ext uri="{FF2B5EF4-FFF2-40B4-BE49-F238E27FC236}">
                <a16:creationId xmlns:a16="http://schemas.microsoft.com/office/drawing/2014/main" id="{399825FF-BCAB-C449-BC2C-21266265B80A}"/>
              </a:ext>
            </a:extLst>
          </p:cNvPr>
          <p:cNvSpPr txBox="1">
            <a:spLocks noGrp="1"/>
          </p:cNvSpPr>
          <p:nvPr>
            <p:ph type="body" idx="1"/>
          </p:nvPr>
        </p:nvSpPr>
        <p:spPr>
          <a:xfrm>
            <a:off x="506100" y="959820"/>
            <a:ext cx="8076040" cy="2150506"/>
          </a:xfrm>
          <a:prstGeom prst="rect">
            <a:avLst/>
          </a:prstGeom>
        </p:spPr>
        <p:txBody>
          <a:bodyPr spcFirstLastPara="1" wrap="square" lIns="91425" tIns="91425" rIns="91425" bIns="91425" anchor="t" anchorCtr="0">
            <a:noAutofit/>
          </a:bodyPr>
          <a:lstStyle/>
          <a:p>
            <a:pPr marL="0" lvl="0" indent="0" algn="l" rtl="0">
              <a:lnSpc>
                <a:spcPct val="150000"/>
              </a:lnSpc>
              <a:spcBef>
                <a:spcPts val="1200"/>
              </a:spcBef>
              <a:spcAft>
                <a:spcPts val="0"/>
              </a:spcAft>
              <a:buNone/>
            </a:pPr>
            <a:r>
              <a:rPr lang="en-GB" sz="1200" dirty="0">
                <a:solidFill>
                  <a:schemeClr val="dk1"/>
                </a:solidFill>
                <a:highlight>
                  <a:srgbClr val="FFFFFF"/>
                </a:highlight>
                <a:latin typeface="Montserrat"/>
                <a:ea typeface="Montserrat"/>
                <a:cs typeface="Montserrat"/>
                <a:sym typeface="Montserrat"/>
              </a:rPr>
              <a:t>You can find Facebook Ads Manager by going to </a:t>
            </a:r>
            <a:r>
              <a:rPr lang="en-GB" sz="1200" dirty="0">
                <a:solidFill>
                  <a:schemeClr val="dk1"/>
                </a:solidFill>
                <a:highlight>
                  <a:srgbClr val="FFFFFF"/>
                </a:highlight>
                <a:latin typeface="Montserrat"/>
                <a:ea typeface="Montserrat"/>
                <a:cs typeface="Montserrat"/>
                <a:sym typeface="Montserrat"/>
                <a:hlinkClick r:id="rId4"/>
              </a:rPr>
              <a:t>www.facebook.com/adsmanager/manage</a:t>
            </a:r>
            <a:r>
              <a:rPr lang="en-GB" sz="1200" dirty="0">
                <a:solidFill>
                  <a:schemeClr val="dk1"/>
                </a:solidFill>
                <a:highlight>
                  <a:srgbClr val="FFFFFF"/>
                </a:highlight>
                <a:latin typeface="Montserrat"/>
                <a:ea typeface="Montserrat"/>
                <a:cs typeface="Montserrat"/>
                <a:sym typeface="Montserrat"/>
              </a:rPr>
              <a:t> when logged into the Facebook account associated with your business page. Here you will see any previous campaigns you have run via your Facebook business page, even if you have never accessed your Ads Manager!</a:t>
            </a:r>
          </a:p>
          <a:p>
            <a:pPr marL="0" lvl="0" indent="0" algn="l" rtl="0">
              <a:lnSpc>
                <a:spcPct val="150000"/>
              </a:lnSpc>
              <a:spcBef>
                <a:spcPts val="1200"/>
              </a:spcBef>
              <a:spcAft>
                <a:spcPts val="0"/>
              </a:spcAft>
              <a:buNone/>
            </a:pPr>
            <a:r>
              <a:rPr lang="en-GB" sz="1200" dirty="0">
                <a:solidFill>
                  <a:schemeClr val="dk1"/>
                </a:solidFill>
                <a:highlight>
                  <a:srgbClr val="FFFFFF"/>
                </a:highlight>
                <a:latin typeface="Montserrat"/>
                <a:ea typeface="Montserrat"/>
                <a:cs typeface="Montserrat"/>
                <a:sym typeface="Montserrat"/>
              </a:rPr>
              <a:t>Alternatively you can locate Ads Manager from your Facebook business page by opening Ad Centre, going to All Ads, scrolling to the very bottom and selecting ‘Show more details in Ads Manager’. </a:t>
            </a: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CD0F058E-11DB-C144-A350-411003D489EF}"/>
              </a:ext>
            </a:extLst>
          </p:cNvPr>
          <p:cNvPicPr>
            <a:picLocks noChangeAspect="1"/>
          </p:cNvPicPr>
          <p:nvPr/>
        </p:nvPicPr>
        <p:blipFill>
          <a:blip r:embed="rId5"/>
          <a:stretch>
            <a:fillRect/>
          </a:stretch>
        </p:blipFill>
        <p:spPr>
          <a:xfrm>
            <a:off x="3181350" y="3374921"/>
            <a:ext cx="2781300" cy="495300"/>
          </a:xfrm>
          <a:prstGeom prst="rect">
            <a:avLst/>
          </a:prstGeom>
        </p:spPr>
      </p:pic>
    </p:spTree>
    <p:extLst>
      <p:ext uri="{BB962C8B-B14F-4D97-AF65-F5344CB8AC3E}">
        <p14:creationId xmlns:p14="http://schemas.microsoft.com/office/powerpoint/2010/main" val="3977956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p:nvPr/>
        </p:nvSpPr>
        <p:spPr>
          <a:xfrm>
            <a:off x="3428925" y="-1351058"/>
            <a:ext cx="7515300" cy="7515300"/>
          </a:xfrm>
          <a:prstGeom prst="ellipse">
            <a:avLst/>
          </a:prstGeom>
          <a:solidFill>
            <a:srgbClr val="E9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txBox="1">
            <a:spLocks noGrp="1"/>
          </p:cNvSpPr>
          <p:nvPr>
            <p:ph type="title"/>
          </p:nvPr>
        </p:nvSpPr>
        <p:spPr>
          <a:xfrm>
            <a:off x="0" y="-75"/>
            <a:ext cx="9191700" cy="5143500"/>
          </a:xfrm>
          <a:prstGeom prst="rect">
            <a:avLst/>
          </a:prstGeom>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None/>
            </a:pPr>
            <a:r>
              <a:rPr lang="en-GB" sz="4300" dirty="0">
                <a:solidFill>
                  <a:srgbClr val="1E1C56"/>
                </a:solidFill>
                <a:latin typeface="Montserrat Black"/>
                <a:ea typeface="Montserrat Black"/>
                <a:cs typeface="Montserrat Black"/>
                <a:sym typeface="Montserrat Black"/>
              </a:rPr>
              <a:t>The Facebook Pixel</a:t>
            </a:r>
            <a:endParaRPr sz="4800" dirty="0">
              <a:latin typeface="Montserrat"/>
              <a:ea typeface="Montserrat"/>
              <a:cs typeface="Montserrat"/>
              <a:sym typeface="Montserrat"/>
            </a:endParaRPr>
          </a:p>
        </p:txBody>
      </p:sp>
      <p:pic>
        <p:nvPicPr>
          <p:cNvPr id="73" name="Google Shape;73;p15"/>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6" name="Google Shape;88;p17">
            <a:extLst>
              <a:ext uri="{FF2B5EF4-FFF2-40B4-BE49-F238E27FC236}">
                <a16:creationId xmlns:a16="http://schemas.microsoft.com/office/drawing/2014/main" id="{BDB6654B-A585-E643-9A8E-090D67BE04A2}"/>
              </a:ext>
            </a:extLst>
          </p:cNvPr>
          <p:cNvSpPr/>
          <p:nvPr/>
        </p:nvSpPr>
        <p:spPr>
          <a:xfrm>
            <a:off x="4289250" y="3169275"/>
            <a:ext cx="565500" cy="565500"/>
          </a:xfrm>
          <a:prstGeom prst="ellipse">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9;p17">
            <a:extLst>
              <a:ext uri="{FF2B5EF4-FFF2-40B4-BE49-F238E27FC236}">
                <a16:creationId xmlns:a16="http://schemas.microsoft.com/office/drawing/2014/main" id="{DC949D6E-1460-394E-A0D5-D3BCB8F4E1C0}"/>
              </a:ext>
            </a:extLst>
          </p:cNvPr>
          <p:cNvSpPr txBox="1">
            <a:spLocks/>
          </p:cNvSpPr>
          <p:nvPr/>
        </p:nvSpPr>
        <p:spPr>
          <a:xfrm>
            <a:off x="0" y="3248025"/>
            <a:ext cx="9144000" cy="39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buFont typeface="Arial"/>
              <a:buNone/>
            </a:pPr>
            <a:r>
              <a:rPr lang="en-GB" sz="1000" dirty="0">
                <a:solidFill>
                  <a:srgbClr val="1E1C56"/>
                </a:solidFill>
                <a:latin typeface="Montserrat SemiBold"/>
                <a:ea typeface="Montserrat SemiBold"/>
                <a:cs typeface="Montserrat SemiBold"/>
                <a:sym typeface="Montserrat SemiBold"/>
              </a:rPr>
              <a:t>What’s that?</a:t>
            </a:r>
          </a:p>
        </p:txBody>
      </p:sp>
    </p:spTree>
    <p:extLst>
      <p:ext uri="{BB962C8B-B14F-4D97-AF65-F5344CB8AC3E}">
        <p14:creationId xmlns:p14="http://schemas.microsoft.com/office/powerpoint/2010/main" val="1327343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marL="0" lvl="0" indent="0" algn="just" rtl="0">
              <a:lnSpc>
                <a:spcPct val="115000"/>
              </a:lnSpc>
              <a:spcBef>
                <a:spcPts val="1200"/>
              </a:spcBef>
              <a:spcAft>
                <a:spcPts val="1200"/>
              </a:spcAft>
              <a:buNone/>
            </a:pPr>
            <a:r>
              <a:rPr lang="en-GB" sz="800" b="1" dirty="0">
                <a:solidFill>
                  <a:srgbClr val="1E1C56"/>
                </a:solidFill>
                <a:latin typeface="Montserrat"/>
                <a:ea typeface="Montserrat"/>
                <a:cs typeface="Montserrat"/>
                <a:sym typeface="Montserrat"/>
              </a:rPr>
              <a:t>The Facebook Pixel</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9;p16">
            <a:extLst>
              <a:ext uri="{FF2B5EF4-FFF2-40B4-BE49-F238E27FC236}">
                <a16:creationId xmlns:a16="http://schemas.microsoft.com/office/drawing/2014/main" id="{399825FF-BCAB-C449-BC2C-21266265B80A}"/>
              </a:ext>
            </a:extLst>
          </p:cNvPr>
          <p:cNvSpPr txBox="1">
            <a:spLocks noGrp="1"/>
          </p:cNvSpPr>
          <p:nvPr>
            <p:ph type="body" idx="1"/>
          </p:nvPr>
        </p:nvSpPr>
        <p:spPr>
          <a:xfrm>
            <a:off x="506100" y="959820"/>
            <a:ext cx="8076040" cy="1302830"/>
          </a:xfrm>
          <a:prstGeom prst="rect">
            <a:avLst/>
          </a:prstGeom>
        </p:spPr>
        <p:txBody>
          <a:bodyPr spcFirstLastPara="1" wrap="square" lIns="91425" tIns="91425" rIns="91425" bIns="91425" anchor="t" anchorCtr="0">
            <a:noAutofit/>
          </a:bodyPr>
          <a:lstStyle/>
          <a:p>
            <a:pPr marL="0" lvl="0" indent="0" algn="l" rtl="0">
              <a:lnSpc>
                <a:spcPct val="150000"/>
              </a:lnSpc>
              <a:spcBef>
                <a:spcPts val="1200"/>
              </a:spcBef>
              <a:spcAft>
                <a:spcPts val="0"/>
              </a:spcAft>
              <a:buNone/>
            </a:pPr>
            <a:r>
              <a:rPr lang="en-GB" sz="1200" dirty="0">
                <a:solidFill>
                  <a:schemeClr val="dk1"/>
                </a:solidFill>
                <a:highlight>
                  <a:srgbClr val="FFFFFF"/>
                </a:highlight>
                <a:latin typeface="Montserrat"/>
                <a:ea typeface="Montserrat"/>
                <a:cs typeface="Montserrat"/>
                <a:sym typeface="Montserrat"/>
              </a:rPr>
              <a:t>The Facebook Pixel is a small snippet of code that you place on your website which collects data and helps you track conversions from Facebook Ads, optimise ads, build targeted audiences for future ads and remarket to people who have already taken some kind of action on your website.</a:t>
            </a: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p:txBody>
      </p:sp>
      <p:pic>
        <p:nvPicPr>
          <p:cNvPr id="3" name="Picture 2" descr="Graphical user interface, application&#10;&#10;Description automatically generated">
            <a:extLst>
              <a:ext uri="{FF2B5EF4-FFF2-40B4-BE49-F238E27FC236}">
                <a16:creationId xmlns:a16="http://schemas.microsoft.com/office/drawing/2014/main" id="{7ED1BBE6-0C9F-E846-8CF3-C184E3791AC9}"/>
              </a:ext>
            </a:extLst>
          </p:cNvPr>
          <p:cNvPicPr>
            <a:picLocks noChangeAspect="1"/>
          </p:cNvPicPr>
          <p:nvPr/>
        </p:nvPicPr>
        <p:blipFill rotWithShape="1">
          <a:blip r:embed="rId4"/>
          <a:srcRect t="7931"/>
          <a:stretch/>
        </p:blipFill>
        <p:spPr>
          <a:xfrm>
            <a:off x="1130454" y="2292631"/>
            <a:ext cx="6827331" cy="2456069"/>
          </a:xfrm>
          <a:prstGeom prst="rect">
            <a:avLst/>
          </a:prstGeom>
        </p:spPr>
      </p:pic>
    </p:spTree>
    <p:extLst>
      <p:ext uri="{BB962C8B-B14F-4D97-AF65-F5344CB8AC3E}">
        <p14:creationId xmlns:p14="http://schemas.microsoft.com/office/powerpoint/2010/main" val="2497821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p:nvPr/>
        </p:nvSpPr>
        <p:spPr>
          <a:xfrm>
            <a:off x="3428925" y="-1351058"/>
            <a:ext cx="7515300" cy="7515300"/>
          </a:xfrm>
          <a:prstGeom prst="ellipse">
            <a:avLst/>
          </a:prstGeom>
          <a:solidFill>
            <a:srgbClr val="E9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txBox="1">
            <a:spLocks noGrp="1"/>
          </p:cNvSpPr>
          <p:nvPr>
            <p:ph type="title"/>
          </p:nvPr>
        </p:nvSpPr>
        <p:spPr>
          <a:xfrm>
            <a:off x="0" y="-75"/>
            <a:ext cx="9191700" cy="5143500"/>
          </a:xfrm>
          <a:prstGeom prst="rect">
            <a:avLst/>
          </a:prstGeom>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None/>
            </a:pPr>
            <a:r>
              <a:rPr lang="en-GB" sz="4300" dirty="0">
                <a:solidFill>
                  <a:srgbClr val="1E1C56"/>
                </a:solidFill>
                <a:latin typeface="Montserrat Black"/>
                <a:ea typeface="Montserrat Black"/>
                <a:cs typeface="Montserrat Black"/>
                <a:sym typeface="Montserrat Black"/>
              </a:rPr>
              <a:t>iOS14 Update</a:t>
            </a:r>
            <a:endParaRPr sz="4800" dirty="0">
              <a:latin typeface="Montserrat"/>
              <a:ea typeface="Montserrat"/>
              <a:cs typeface="Montserrat"/>
              <a:sym typeface="Montserrat"/>
            </a:endParaRPr>
          </a:p>
        </p:txBody>
      </p:sp>
      <p:pic>
        <p:nvPicPr>
          <p:cNvPr id="73" name="Google Shape;73;p15"/>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6" name="Google Shape;88;p17">
            <a:extLst>
              <a:ext uri="{FF2B5EF4-FFF2-40B4-BE49-F238E27FC236}">
                <a16:creationId xmlns:a16="http://schemas.microsoft.com/office/drawing/2014/main" id="{BDB6654B-A585-E643-9A8E-090D67BE04A2}"/>
              </a:ext>
            </a:extLst>
          </p:cNvPr>
          <p:cNvSpPr/>
          <p:nvPr/>
        </p:nvSpPr>
        <p:spPr>
          <a:xfrm>
            <a:off x="4289250" y="3169275"/>
            <a:ext cx="565500" cy="565500"/>
          </a:xfrm>
          <a:prstGeom prst="ellipse">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9;p17">
            <a:extLst>
              <a:ext uri="{FF2B5EF4-FFF2-40B4-BE49-F238E27FC236}">
                <a16:creationId xmlns:a16="http://schemas.microsoft.com/office/drawing/2014/main" id="{DC949D6E-1460-394E-A0D5-D3BCB8F4E1C0}"/>
              </a:ext>
            </a:extLst>
          </p:cNvPr>
          <p:cNvSpPr txBox="1">
            <a:spLocks/>
          </p:cNvSpPr>
          <p:nvPr/>
        </p:nvSpPr>
        <p:spPr>
          <a:xfrm>
            <a:off x="0" y="3248025"/>
            <a:ext cx="9144000" cy="39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buFont typeface="Arial"/>
              <a:buNone/>
            </a:pPr>
            <a:r>
              <a:rPr lang="en-GB" sz="1000" dirty="0">
                <a:solidFill>
                  <a:srgbClr val="1E1C56"/>
                </a:solidFill>
                <a:latin typeface="Montserrat SemiBold"/>
                <a:ea typeface="Montserrat SemiBold"/>
                <a:cs typeface="Montserrat SemiBold"/>
                <a:sym typeface="Montserrat SemiBold"/>
              </a:rPr>
              <a:t>What’s that?</a:t>
            </a:r>
          </a:p>
        </p:txBody>
      </p:sp>
    </p:spTree>
    <p:extLst>
      <p:ext uri="{BB962C8B-B14F-4D97-AF65-F5344CB8AC3E}">
        <p14:creationId xmlns:p14="http://schemas.microsoft.com/office/powerpoint/2010/main" val="3952860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marL="0" lvl="0" indent="0" algn="just" rtl="0">
              <a:lnSpc>
                <a:spcPct val="115000"/>
              </a:lnSpc>
              <a:spcBef>
                <a:spcPts val="1200"/>
              </a:spcBef>
              <a:spcAft>
                <a:spcPts val="1200"/>
              </a:spcAft>
              <a:buNone/>
            </a:pPr>
            <a:r>
              <a:rPr lang="en-GB" sz="800" b="1" dirty="0">
                <a:solidFill>
                  <a:srgbClr val="1E1C56"/>
                </a:solidFill>
                <a:latin typeface="Montserrat"/>
                <a:ea typeface="Montserrat"/>
                <a:cs typeface="Montserrat"/>
                <a:sym typeface="Montserrat"/>
              </a:rPr>
              <a:t>iOS14 Update</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9;p16">
            <a:extLst>
              <a:ext uri="{FF2B5EF4-FFF2-40B4-BE49-F238E27FC236}">
                <a16:creationId xmlns:a16="http://schemas.microsoft.com/office/drawing/2014/main" id="{399825FF-BCAB-C449-BC2C-21266265B80A}"/>
              </a:ext>
            </a:extLst>
          </p:cNvPr>
          <p:cNvSpPr txBox="1">
            <a:spLocks noGrp="1"/>
          </p:cNvSpPr>
          <p:nvPr>
            <p:ph type="body" idx="1"/>
          </p:nvPr>
        </p:nvSpPr>
        <p:spPr>
          <a:xfrm>
            <a:off x="506100" y="959820"/>
            <a:ext cx="8076040" cy="1920591"/>
          </a:xfrm>
          <a:prstGeom prst="rect">
            <a:avLst/>
          </a:prstGeom>
        </p:spPr>
        <p:txBody>
          <a:bodyPr spcFirstLastPara="1" wrap="square" lIns="91425" tIns="91425" rIns="91425" bIns="91425" anchor="t" anchorCtr="0">
            <a:noAutofit/>
          </a:bodyPr>
          <a:lstStyle/>
          <a:p>
            <a:pPr marL="0" lvl="0" indent="0" algn="l" rtl="0">
              <a:lnSpc>
                <a:spcPct val="150000"/>
              </a:lnSpc>
              <a:spcBef>
                <a:spcPts val="1200"/>
              </a:spcBef>
              <a:spcAft>
                <a:spcPts val="0"/>
              </a:spcAft>
              <a:buNone/>
            </a:pPr>
            <a:r>
              <a:rPr lang="en-GB" sz="1200" dirty="0">
                <a:solidFill>
                  <a:schemeClr val="dk1"/>
                </a:solidFill>
                <a:highlight>
                  <a:srgbClr val="FFFFFF"/>
                </a:highlight>
                <a:latin typeface="Montserrat"/>
                <a:ea typeface="Montserrat"/>
                <a:cs typeface="Montserrat"/>
                <a:sym typeface="Montserrat"/>
              </a:rPr>
              <a:t>The iOS14 update was the fourteenth major update of the iOS mobile operating system developed by Apple which rolled out around April 2021. Along with other key features, a key component of this update was </a:t>
            </a:r>
            <a:r>
              <a:rPr lang="en-GB" sz="1200" b="1" dirty="0">
                <a:solidFill>
                  <a:schemeClr val="dk1"/>
                </a:solidFill>
                <a:highlight>
                  <a:srgbClr val="FFFFFF"/>
                </a:highlight>
                <a:latin typeface="Montserrat"/>
                <a:ea typeface="Montserrat"/>
                <a:cs typeface="Montserrat"/>
                <a:sym typeface="Montserrat"/>
              </a:rPr>
              <a:t>privacy enhancements</a:t>
            </a:r>
            <a:r>
              <a:rPr lang="en-GB" sz="1200" dirty="0">
                <a:solidFill>
                  <a:schemeClr val="dk1"/>
                </a:solidFill>
                <a:highlight>
                  <a:srgbClr val="FFFFFF"/>
                </a:highlight>
                <a:latin typeface="Montserrat"/>
                <a:ea typeface="Montserrat"/>
                <a:cs typeface="Montserrat"/>
                <a:sym typeface="Montserrat"/>
              </a:rPr>
              <a:t>. </a:t>
            </a:r>
          </a:p>
          <a:p>
            <a:pPr marL="0" lvl="0" indent="0" algn="l" rtl="0">
              <a:lnSpc>
                <a:spcPct val="150000"/>
              </a:lnSpc>
              <a:spcBef>
                <a:spcPts val="1200"/>
              </a:spcBef>
              <a:spcAft>
                <a:spcPts val="0"/>
              </a:spcAft>
              <a:buNone/>
            </a:pPr>
            <a:r>
              <a:rPr lang="en-GB" sz="1200" dirty="0">
                <a:solidFill>
                  <a:schemeClr val="dk1"/>
                </a:solidFill>
                <a:highlight>
                  <a:srgbClr val="FFFFFF"/>
                </a:highlight>
                <a:latin typeface="Montserrat"/>
                <a:ea typeface="Montserrat"/>
                <a:cs typeface="Montserrat"/>
                <a:sym typeface="Montserrat"/>
              </a:rPr>
              <a:t>To summarise, all apps (including Facebook) must now get user permission to track them across websites. </a:t>
            </a: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p:txBody>
      </p:sp>
      <p:pic>
        <p:nvPicPr>
          <p:cNvPr id="7" name="Picture 6" descr="Graphical user interface, text, application&#10;&#10;Description automatically generated">
            <a:extLst>
              <a:ext uri="{FF2B5EF4-FFF2-40B4-BE49-F238E27FC236}">
                <a16:creationId xmlns:a16="http://schemas.microsoft.com/office/drawing/2014/main" id="{05F1B8E0-F5BB-ED46-AA7F-1579215F31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8420" y="2679341"/>
            <a:ext cx="2587159" cy="2108534"/>
          </a:xfrm>
          <a:prstGeom prst="rect">
            <a:avLst/>
          </a:prstGeom>
        </p:spPr>
      </p:pic>
    </p:spTree>
    <p:extLst>
      <p:ext uri="{BB962C8B-B14F-4D97-AF65-F5344CB8AC3E}">
        <p14:creationId xmlns:p14="http://schemas.microsoft.com/office/powerpoint/2010/main" val="73522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marL="0" lvl="0" indent="0" algn="just" rtl="0">
              <a:lnSpc>
                <a:spcPct val="115000"/>
              </a:lnSpc>
              <a:spcBef>
                <a:spcPts val="1200"/>
              </a:spcBef>
              <a:spcAft>
                <a:spcPts val="1200"/>
              </a:spcAft>
              <a:buNone/>
            </a:pPr>
            <a:r>
              <a:rPr lang="en-GB" sz="800" b="1" dirty="0">
                <a:solidFill>
                  <a:srgbClr val="1E1C56"/>
                </a:solidFill>
                <a:latin typeface="Montserrat"/>
                <a:ea typeface="Montserrat"/>
                <a:cs typeface="Montserrat"/>
                <a:sym typeface="Montserrat"/>
              </a:rPr>
              <a:t>iOS14 Update</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9;p16">
            <a:extLst>
              <a:ext uri="{FF2B5EF4-FFF2-40B4-BE49-F238E27FC236}">
                <a16:creationId xmlns:a16="http://schemas.microsoft.com/office/drawing/2014/main" id="{399825FF-BCAB-C449-BC2C-21266265B80A}"/>
              </a:ext>
            </a:extLst>
          </p:cNvPr>
          <p:cNvSpPr txBox="1">
            <a:spLocks noGrp="1"/>
          </p:cNvSpPr>
          <p:nvPr>
            <p:ph type="body" idx="1"/>
          </p:nvPr>
        </p:nvSpPr>
        <p:spPr>
          <a:xfrm>
            <a:off x="506100" y="959820"/>
            <a:ext cx="8076040" cy="3525654"/>
          </a:xfrm>
          <a:prstGeom prst="rect">
            <a:avLst/>
          </a:prstGeom>
        </p:spPr>
        <p:txBody>
          <a:bodyPr spcFirstLastPara="1" wrap="square" lIns="91425" tIns="91425" rIns="91425" bIns="91425" anchor="t" anchorCtr="0">
            <a:noAutofit/>
          </a:bodyPr>
          <a:lstStyle/>
          <a:p>
            <a:pPr marL="0" lvl="0" indent="0" algn="l" rtl="0">
              <a:lnSpc>
                <a:spcPct val="150000"/>
              </a:lnSpc>
              <a:spcBef>
                <a:spcPts val="1200"/>
              </a:spcBef>
              <a:spcAft>
                <a:spcPts val="0"/>
              </a:spcAft>
              <a:buNone/>
            </a:pPr>
            <a:r>
              <a:rPr lang="en-GB" sz="1200" dirty="0">
                <a:solidFill>
                  <a:schemeClr val="dk1"/>
                </a:solidFill>
                <a:highlight>
                  <a:srgbClr val="FFFFFF"/>
                </a:highlight>
                <a:latin typeface="Montserrat"/>
                <a:ea typeface="Montserrat"/>
                <a:cs typeface="Montserrat"/>
                <a:sym typeface="Montserrat"/>
              </a:rPr>
              <a:t>Therefore, any users who opt not to be tracked can no longer be tracked by the Facebook Pixel. This has resulted in the following;</a:t>
            </a:r>
          </a:p>
          <a:p>
            <a:pPr marL="171450" lvl="0" indent="-171450" algn="l" rtl="0">
              <a:lnSpc>
                <a:spcPct val="150000"/>
              </a:lnSpc>
              <a:spcBef>
                <a:spcPts val="1200"/>
              </a:spcBef>
              <a:spcAft>
                <a:spcPts val="0"/>
              </a:spcAft>
              <a:buFont typeface="Wingdings" pitchFamily="2" charset="2"/>
              <a:buChar char="Ø"/>
            </a:pPr>
            <a:r>
              <a:rPr lang="en-GB" sz="1200" dirty="0">
                <a:solidFill>
                  <a:schemeClr val="dk1"/>
                </a:solidFill>
                <a:highlight>
                  <a:srgbClr val="FFFFFF"/>
                </a:highlight>
                <a:latin typeface="Montserrat"/>
                <a:ea typeface="Montserrat"/>
                <a:cs typeface="Montserrat"/>
                <a:sym typeface="Montserrat"/>
              </a:rPr>
              <a:t> Reduced audience sizes (especially remarketing lists)</a:t>
            </a:r>
          </a:p>
          <a:p>
            <a:pPr marL="171450" lvl="0" indent="-171450" algn="l" rtl="0">
              <a:lnSpc>
                <a:spcPct val="150000"/>
              </a:lnSpc>
              <a:spcBef>
                <a:spcPts val="1200"/>
              </a:spcBef>
              <a:spcAft>
                <a:spcPts val="0"/>
              </a:spcAft>
              <a:buFont typeface="Wingdings" pitchFamily="2" charset="2"/>
              <a:buChar char="Ø"/>
            </a:pPr>
            <a:r>
              <a:rPr lang="en-GB" sz="1200" dirty="0">
                <a:solidFill>
                  <a:schemeClr val="dk1"/>
                </a:solidFill>
                <a:highlight>
                  <a:srgbClr val="FFFFFF"/>
                </a:highlight>
                <a:latin typeface="Montserrat"/>
                <a:ea typeface="Montserrat"/>
                <a:cs typeface="Montserrat"/>
                <a:sym typeface="Montserrat"/>
              </a:rPr>
              <a:t> Delayed reporting (conversions appearing days after campaigns have ended)</a:t>
            </a:r>
          </a:p>
          <a:p>
            <a:pPr marL="171450" lvl="0" indent="-171450" algn="l" rtl="0">
              <a:lnSpc>
                <a:spcPct val="150000"/>
              </a:lnSpc>
              <a:spcBef>
                <a:spcPts val="1200"/>
              </a:spcBef>
              <a:spcAft>
                <a:spcPts val="0"/>
              </a:spcAft>
              <a:buFont typeface="Wingdings" pitchFamily="2" charset="2"/>
              <a:buChar char="Ø"/>
            </a:pPr>
            <a:r>
              <a:rPr lang="en-GB" sz="1200" dirty="0">
                <a:solidFill>
                  <a:schemeClr val="dk1"/>
                </a:solidFill>
                <a:highlight>
                  <a:srgbClr val="FFFFFF"/>
                </a:highlight>
                <a:latin typeface="Montserrat"/>
                <a:ea typeface="Montserrat"/>
                <a:cs typeface="Montserrat"/>
                <a:sym typeface="Montserrat"/>
              </a:rPr>
              <a:t> Less available data (such as when viewing breakdowns of user demographics)</a:t>
            </a:r>
          </a:p>
          <a:p>
            <a:pPr marL="171450" lvl="0" indent="-171450" algn="l" rtl="0">
              <a:lnSpc>
                <a:spcPct val="150000"/>
              </a:lnSpc>
              <a:spcBef>
                <a:spcPts val="1200"/>
              </a:spcBef>
              <a:spcAft>
                <a:spcPts val="0"/>
              </a:spcAft>
              <a:buFont typeface="Wingdings" pitchFamily="2" charset="2"/>
              <a:buChar char="Ø"/>
            </a:pPr>
            <a:r>
              <a:rPr lang="en-GB" sz="1200" dirty="0">
                <a:solidFill>
                  <a:schemeClr val="dk1"/>
                </a:solidFill>
                <a:highlight>
                  <a:srgbClr val="FFFFFF"/>
                </a:highlight>
                <a:latin typeface="Montserrat"/>
                <a:ea typeface="Montserrat"/>
                <a:cs typeface="Montserrat"/>
                <a:sym typeface="Montserrat"/>
              </a:rPr>
              <a:t> Under-reporting (some activity simply won’t be tracked)</a:t>
            </a: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p:txBody>
      </p:sp>
    </p:spTree>
    <p:extLst>
      <p:ext uri="{BB962C8B-B14F-4D97-AF65-F5344CB8AC3E}">
        <p14:creationId xmlns:p14="http://schemas.microsoft.com/office/powerpoint/2010/main" val="2013279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marL="0" lvl="0" indent="0" algn="just" rtl="0">
              <a:lnSpc>
                <a:spcPct val="115000"/>
              </a:lnSpc>
              <a:spcBef>
                <a:spcPts val="1200"/>
              </a:spcBef>
              <a:spcAft>
                <a:spcPts val="1200"/>
              </a:spcAft>
              <a:buNone/>
            </a:pPr>
            <a:r>
              <a:rPr lang="en-GB" sz="800" b="1" dirty="0">
                <a:solidFill>
                  <a:srgbClr val="1E1C56"/>
                </a:solidFill>
                <a:latin typeface="Montserrat"/>
                <a:ea typeface="Montserrat"/>
                <a:cs typeface="Montserrat"/>
                <a:sym typeface="Montserrat"/>
              </a:rPr>
              <a:t>iOS14 Update</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9;p16">
            <a:extLst>
              <a:ext uri="{FF2B5EF4-FFF2-40B4-BE49-F238E27FC236}">
                <a16:creationId xmlns:a16="http://schemas.microsoft.com/office/drawing/2014/main" id="{399825FF-BCAB-C449-BC2C-21266265B80A}"/>
              </a:ext>
            </a:extLst>
          </p:cNvPr>
          <p:cNvSpPr txBox="1">
            <a:spLocks noGrp="1"/>
          </p:cNvSpPr>
          <p:nvPr>
            <p:ph type="body" idx="1"/>
          </p:nvPr>
        </p:nvSpPr>
        <p:spPr>
          <a:xfrm>
            <a:off x="506100" y="959820"/>
            <a:ext cx="8076040" cy="3525654"/>
          </a:xfrm>
          <a:prstGeom prst="rect">
            <a:avLst/>
          </a:prstGeom>
        </p:spPr>
        <p:txBody>
          <a:bodyPr spcFirstLastPara="1" wrap="square" lIns="91425" tIns="91425" rIns="91425" bIns="91425" anchor="t" anchorCtr="0">
            <a:noAutofit/>
          </a:bodyPr>
          <a:lstStyle/>
          <a:p>
            <a:pPr marL="0" lvl="0" indent="0" algn="l" rtl="0">
              <a:lnSpc>
                <a:spcPct val="150000"/>
              </a:lnSpc>
              <a:spcBef>
                <a:spcPts val="1200"/>
              </a:spcBef>
              <a:spcAft>
                <a:spcPts val="0"/>
              </a:spcAft>
              <a:buNone/>
            </a:pPr>
            <a:r>
              <a:rPr lang="en-GB" sz="1200" dirty="0">
                <a:solidFill>
                  <a:schemeClr val="dk1"/>
                </a:solidFill>
                <a:highlight>
                  <a:srgbClr val="FFFFFF"/>
                </a:highlight>
                <a:latin typeface="Montserrat"/>
                <a:ea typeface="Montserrat"/>
                <a:cs typeface="Montserrat"/>
                <a:sym typeface="Montserrat"/>
              </a:rPr>
              <a:t>There are a few actions required as a result of this, to ensure your Facebook Ads can continue to perform as well as possible whilst respecting privacy preferences:</a:t>
            </a:r>
          </a:p>
          <a:p>
            <a:pPr marL="171450" lvl="0" indent="-171450" algn="l" rtl="0">
              <a:lnSpc>
                <a:spcPct val="150000"/>
              </a:lnSpc>
              <a:spcBef>
                <a:spcPts val="1200"/>
              </a:spcBef>
              <a:spcAft>
                <a:spcPts val="0"/>
              </a:spcAft>
              <a:buFont typeface="Wingdings" pitchFamily="2" charset="2"/>
              <a:buChar char="ü"/>
            </a:pPr>
            <a:r>
              <a:rPr lang="en-GB" sz="1200" dirty="0">
                <a:solidFill>
                  <a:schemeClr val="dk1"/>
                </a:solidFill>
                <a:highlight>
                  <a:srgbClr val="FFFFFF"/>
                </a:highlight>
                <a:latin typeface="Montserrat"/>
                <a:ea typeface="Montserrat"/>
                <a:cs typeface="Montserrat"/>
                <a:sym typeface="Montserrat"/>
              </a:rPr>
              <a:t> Verify your business domain (website) within Ads Manager to prove ownership</a:t>
            </a:r>
          </a:p>
          <a:p>
            <a:pPr marL="171450" lvl="0" indent="-171450" algn="l" rtl="0">
              <a:lnSpc>
                <a:spcPct val="150000"/>
              </a:lnSpc>
              <a:spcBef>
                <a:spcPts val="1200"/>
              </a:spcBef>
              <a:spcAft>
                <a:spcPts val="0"/>
              </a:spcAft>
              <a:buFont typeface="Wingdings" pitchFamily="2" charset="2"/>
              <a:buChar char="ü"/>
            </a:pPr>
            <a:r>
              <a:rPr lang="en-GB" sz="1200" dirty="0">
                <a:solidFill>
                  <a:schemeClr val="dk1"/>
                </a:solidFill>
                <a:highlight>
                  <a:srgbClr val="FFFFFF"/>
                </a:highlight>
                <a:latin typeface="Montserrat"/>
                <a:ea typeface="Montserrat"/>
                <a:cs typeface="Montserrat"/>
                <a:sym typeface="Montserrat"/>
              </a:rPr>
              <a:t> Set up the Conversions API to track as much as possible </a:t>
            </a:r>
          </a:p>
          <a:p>
            <a:pPr marL="171450" lvl="0" indent="-171450" algn="l" rtl="0">
              <a:lnSpc>
                <a:spcPct val="150000"/>
              </a:lnSpc>
              <a:spcBef>
                <a:spcPts val="1200"/>
              </a:spcBef>
              <a:spcAft>
                <a:spcPts val="0"/>
              </a:spcAft>
              <a:buFont typeface="Wingdings" pitchFamily="2" charset="2"/>
              <a:buChar char="ü"/>
            </a:pPr>
            <a:r>
              <a:rPr lang="en-GB" sz="1200" dirty="0">
                <a:solidFill>
                  <a:schemeClr val="dk1"/>
                </a:solidFill>
                <a:highlight>
                  <a:srgbClr val="FFFFFF"/>
                </a:highlight>
                <a:latin typeface="Montserrat"/>
                <a:ea typeface="Montserrat"/>
                <a:cs typeface="Montserrat"/>
                <a:sym typeface="Montserrat"/>
              </a:rPr>
              <a:t> Set up aggregated events to prioritise your most important website actions</a:t>
            </a:r>
          </a:p>
          <a:p>
            <a:pPr marL="171450" lvl="0" indent="-171450" algn="l" rtl="0">
              <a:lnSpc>
                <a:spcPct val="150000"/>
              </a:lnSpc>
              <a:spcBef>
                <a:spcPts val="1200"/>
              </a:spcBef>
              <a:spcAft>
                <a:spcPts val="0"/>
              </a:spcAft>
              <a:buFont typeface="Wingdings" pitchFamily="2" charset="2"/>
              <a:buChar char="ü"/>
            </a:pPr>
            <a:r>
              <a:rPr lang="en-GB" sz="1200" dirty="0">
                <a:solidFill>
                  <a:schemeClr val="dk1"/>
                </a:solidFill>
                <a:highlight>
                  <a:srgbClr val="FFFFFF"/>
                </a:highlight>
                <a:latin typeface="Montserrat"/>
                <a:ea typeface="Montserrat"/>
                <a:cs typeface="Montserrat"/>
                <a:sym typeface="Montserrat"/>
              </a:rPr>
              <a:t> Enable automatic advanced matching to use customer information to match up website visitors</a:t>
            </a:r>
          </a:p>
          <a:p>
            <a:pPr marL="171450" lvl="0" indent="-171450" algn="l" rtl="0">
              <a:lnSpc>
                <a:spcPct val="150000"/>
              </a:lnSpc>
              <a:spcBef>
                <a:spcPts val="1200"/>
              </a:spcBef>
              <a:spcAft>
                <a:spcPts val="0"/>
              </a:spcAft>
              <a:buFont typeface="Wingdings" pitchFamily="2" charset="2"/>
              <a:buChar char="ü"/>
            </a:pPr>
            <a:r>
              <a:rPr lang="en-GB" sz="1200" dirty="0">
                <a:solidFill>
                  <a:schemeClr val="dk1"/>
                </a:solidFill>
                <a:highlight>
                  <a:srgbClr val="FFFFFF"/>
                </a:highlight>
                <a:latin typeface="Montserrat"/>
                <a:ea typeface="Montserrat"/>
                <a:cs typeface="Montserrat"/>
                <a:sym typeface="Montserrat"/>
              </a:rPr>
              <a:t> Keep an eye on your Resource Centre for any further updates or requirements</a:t>
            </a: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p:txBody>
      </p:sp>
    </p:spTree>
    <p:extLst>
      <p:ext uri="{BB962C8B-B14F-4D97-AF65-F5344CB8AC3E}">
        <p14:creationId xmlns:p14="http://schemas.microsoft.com/office/powerpoint/2010/main" val="776940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p:nvPr/>
        </p:nvSpPr>
        <p:spPr>
          <a:xfrm>
            <a:off x="3428925" y="-1351058"/>
            <a:ext cx="7515300" cy="7515300"/>
          </a:xfrm>
          <a:prstGeom prst="ellipse">
            <a:avLst/>
          </a:prstGeom>
          <a:solidFill>
            <a:srgbClr val="E9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txBox="1">
            <a:spLocks noGrp="1"/>
          </p:cNvSpPr>
          <p:nvPr>
            <p:ph type="title"/>
          </p:nvPr>
        </p:nvSpPr>
        <p:spPr>
          <a:xfrm>
            <a:off x="0" y="-75"/>
            <a:ext cx="9191700" cy="5143500"/>
          </a:xfrm>
          <a:prstGeom prst="rect">
            <a:avLst/>
          </a:prstGeom>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None/>
            </a:pPr>
            <a:r>
              <a:rPr lang="en-GB" sz="4300" dirty="0">
                <a:solidFill>
                  <a:srgbClr val="1E1C56"/>
                </a:solidFill>
                <a:latin typeface="Montserrat Black"/>
                <a:ea typeface="Montserrat Black"/>
                <a:cs typeface="Montserrat Black"/>
                <a:sym typeface="Montserrat Black"/>
              </a:rPr>
              <a:t>Structuring a Campaign</a:t>
            </a:r>
            <a:endParaRPr sz="4800" dirty="0">
              <a:latin typeface="Montserrat"/>
              <a:ea typeface="Montserrat"/>
              <a:cs typeface="Montserrat"/>
              <a:sym typeface="Montserrat"/>
            </a:endParaRPr>
          </a:p>
        </p:txBody>
      </p:sp>
      <p:pic>
        <p:nvPicPr>
          <p:cNvPr id="73" name="Google Shape;73;p15"/>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6" name="Google Shape;88;p17">
            <a:extLst>
              <a:ext uri="{FF2B5EF4-FFF2-40B4-BE49-F238E27FC236}">
                <a16:creationId xmlns:a16="http://schemas.microsoft.com/office/drawing/2014/main" id="{BDB6654B-A585-E643-9A8E-090D67BE04A2}"/>
              </a:ext>
            </a:extLst>
          </p:cNvPr>
          <p:cNvSpPr/>
          <p:nvPr/>
        </p:nvSpPr>
        <p:spPr>
          <a:xfrm>
            <a:off x="4289250" y="3169275"/>
            <a:ext cx="565500" cy="565500"/>
          </a:xfrm>
          <a:prstGeom prst="ellipse">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9;p17">
            <a:extLst>
              <a:ext uri="{FF2B5EF4-FFF2-40B4-BE49-F238E27FC236}">
                <a16:creationId xmlns:a16="http://schemas.microsoft.com/office/drawing/2014/main" id="{DC949D6E-1460-394E-A0D5-D3BCB8F4E1C0}"/>
              </a:ext>
            </a:extLst>
          </p:cNvPr>
          <p:cNvSpPr txBox="1">
            <a:spLocks/>
          </p:cNvSpPr>
          <p:nvPr/>
        </p:nvSpPr>
        <p:spPr>
          <a:xfrm>
            <a:off x="0" y="3248025"/>
            <a:ext cx="9144000" cy="39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buFont typeface="Arial"/>
              <a:buNone/>
            </a:pPr>
            <a:r>
              <a:rPr lang="en-GB" sz="1000" dirty="0">
                <a:solidFill>
                  <a:srgbClr val="1E1C56"/>
                </a:solidFill>
                <a:latin typeface="Montserrat SemiBold"/>
                <a:ea typeface="Montserrat SemiBold"/>
                <a:cs typeface="Montserrat SemiBold"/>
                <a:sym typeface="Montserrat SemiBold"/>
              </a:rPr>
              <a:t>What should it look like?</a:t>
            </a:r>
          </a:p>
        </p:txBody>
      </p:sp>
    </p:spTree>
    <p:extLst>
      <p:ext uri="{BB962C8B-B14F-4D97-AF65-F5344CB8AC3E}">
        <p14:creationId xmlns:p14="http://schemas.microsoft.com/office/powerpoint/2010/main" val="3505802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p:nvPr/>
        </p:nvSpPr>
        <p:spPr>
          <a:xfrm>
            <a:off x="3428925" y="-1362075"/>
            <a:ext cx="7515300" cy="7515300"/>
          </a:xfrm>
          <a:prstGeom prst="ellipse">
            <a:avLst/>
          </a:prstGeom>
          <a:solidFill>
            <a:srgbClr val="E9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 name="Google Shape;73;p15"/>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7" name="Google Shape;64;p14">
            <a:extLst>
              <a:ext uri="{FF2B5EF4-FFF2-40B4-BE49-F238E27FC236}">
                <a16:creationId xmlns:a16="http://schemas.microsoft.com/office/drawing/2014/main" id="{4BC200A7-CC76-264A-945E-D45CFBF71F52}"/>
              </a:ext>
            </a:extLst>
          </p:cNvPr>
          <p:cNvSpPr txBox="1">
            <a:spLocks noGrp="1"/>
          </p:cNvSpPr>
          <p:nvPr>
            <p:ph type="body" idx="1"/>
          </p:nvPr>
        </p:nvSpPr>
        <p:spPr>
          <a:xfrm>
            <a:off x="4337824" y="1538636"/>
            <a:ext cx="4387076" cy="2066228"/>
          </a:xfrm>
          <a:prstGeom prst="rect">
            <a:avLst/>
          </a:prstGeom>
        </p:spPr>
        <p:txBody>
          <a:bodyPr spcFirstLastPara="1" wrap="square" lIns="91425" tIns="91425" rIns="91425" bIns="91425" anchor="t" anchorCtr="0">
            <a:noAutofit/>
          </a:bodyPr>
          <a:lstStyle/>
          <a:p>
            <a:pPr marL="152400" lvl="0" indent="0" algn="just" rtl="0">
              <a:lnSpc>
                <a:spcPct val="150000"/>
              </a:lnSpc>
              <a:spcBef>
                <a:spcPts val="1200"/>
              </a:spcBef>
              <a:spcAft>
                <a:spcPts val="0"/>
              </a:spcAft>
              <a:buClr>
                <a:srgbClr val="1E1C56"/>
              </a:buClr>
              <a:buSzPts val="1200"/>
              <a:buNone/>
            </a:pPr>
            <a:r>
              <a:rPr lang="en-GB" sz="1200" b="1" dirty="0" err="1">
                <a:solidFill>
                  <a:srgbClr val="1E1C56"/>
                </a:solidFill>
                <a:latin typeface="Montserrat"/>
                <a:ea typeface="Montserrat"/>
                <a:cs typeface="Montserrat"/>
                <a:sym typeface="Montserrat"/>
              </a:rPr>
              <a:t>Caeris</a:t>
            </a:r>
            <a:r>
              <a:rPr lang="en-GB" sz="1200" b="1" dirty="0">
                <a:solidFill>
                  <a:srgbClr val="1E1C56"/>
                </a:solidFill>
                <a:latin typeface="Montserrat"/>
                <a:ea typeface="Montserrat"/>
                <a:cs typeface="Montserrat"/>
                <a:sym typeface="Montserrat"/>
              </a:rPr>
              <a:t> Armour</a:t>
            </a:r>
          </a:p>
          <a:p>
            <a:pPr marL="152400" lvl="0" indent="0" algn="just" rtl="0">
              <a:lnSpc>
                <a:spcPct val="150000"/>
              </a:lnSpc>
              <a:spcBef>
                <a:spcPts val="1200"/>
              </a:spcBef>
              <a:spcAft>
                <a:spcPts val="0"/>
              </a:spcAft>
              <a:buClr>
                <a:srgbClr val="1E1C56"/>
              </a:buClr>
              <a:buSzPts val="1200"/>
              <a:buNone/>
            </a:pPr>
            <a:r>
              <a:rPr lang="en-GB" sz="1200" b="1" dirty="0">
                <a:solidFill>
                  <a:srgbClr val="1E1C56"/>
                </a:solidFill>
                <a:latin typeface="Montserrat"/>
                <a:ea typeface="Montserrat"/>
                <a:cs typeface="Montserrat"/>
                <a:sym typeface="Montserrat"/>
              </a:rPr>
              <a:t>Digital Marketing Consultant </a:t>
            </a:r>
          </a:p>
          <a:p>
            <a:pPr marL="152400" lvl="0" indent="0" algn="just" rtl="0">
              <a:lnSpc>
                <a:spcPct val="150000"/>
              </a:lnSpc>
              <a:spcBef>
                <a:spcPts val="1200"/>
              </a:spcBef>
              <a:spcAft>
                <a:spcPts val="0"/>
              </a:spcAft>
              <a:buClr>
                <a:srgbClr val="1E1C56"/>
              </a:buClr>
              <a:buSzPts val="1200"/>
              <a:buNone/>
            </a:pPr>
            <a:r>
              <a:rPr lang="en-GB" sz="1200" b="1" dirty="0">
                <a:solidFill>
                  <a:srgbClr val="1E1C56"/>
                </a:solidFill>
                <a:latin typeface="Montserrat"/>
                <a:ea typeface="Montserrat"/>
                <a:cs typeface="Montserrat"/>
                <a:sym typeface="Montserrat"/>
              </a:rPr>
              <a:t>Facebook advertising enthusiast! </a:t>
            </a:r>
          </a:p>
        </p:txBody>
      </p:sp>
      <p:pic>
        <p:nvPicPr>
          <p:cNvPr id="3" name="Picture 2" descr="A person posing for a photo&#10;&#10;Description automatically generated">
            <a:extLst>
              <a:ext uri="{FF2B5EF4-FFF2-40B4-BE49-F238E27FC236}">
                <a16:creationId xmlns:a16="http://schemas.microsoft.com/office/drawing/2014/main" id="{37FB02D6-6F14-9E48-9BD1-0E8E9DE20AB1}"/>
              </a:ext>
            </a:extLst>
          </p:cNvPr>
          <p:cNvPicPr>
            <a:picLocks noChangeAspect="1"/>
          </p:cNvPicPr>
          <p:nvPr/>
        </p:nvPicPr>
        <p:blipFill>
          <a:blip r:embed="rId4"/>
          <a:stretch>
            <a:fillRect/>
          </a:stretch>
        </p:blipFill>
        <p:spPr>
          <a:xfrm>
            <a:off x="521189" y="925914"/>
            <a:ext cx="2652150" cy="3604864"/>
          </a:xfrm>
          <a:prstGeom prst="rect">
            <a:avLst/>
          </a:prstGeom>
        </p:spPr>
      </p:pic>
    </p:spTree>
    <p:extLst>
      <p:ext uri="{BB962C8B-B14F-4D97-AF65-F5344CB8AC3E}">
        <p14:creationId xmlns:p14="http://schemas.microsoft.com/office/powerpoint/2010/main" val="3440781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marL="0" lvl="0" indent="0" algn="just" rtl="0">
              <a:lnSpc>
                <a:spcPct val="115000"/>
              </a:lnSpc>
              <a:spcBef>
                <a:spcPts val="1200"/>
              </a:spcBef>
              <a:spcAft>
                <a:spcPts val="1200"/>
              </a:spcAft>
              <a:buNone/>
            </a:pPr>
            <a:r>
              <a:rPr lang="en-GB" sz="800" b="1" dirty="0">
                <a:solidFill>
                  <a:srgbClr val="1E1C56"/>
                </a:solidFill>
                <a:latin typeface="Montserrat"/>
                <a:ea typeface="Montserrat"/>
                <a:cs typeface="Montserrat"/>
                <a:sym typeface="Montserrat"/>
              </a:rPr>
              <a:t>Structuring a Campaign</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9;p16">
            <a:extLst>
              <a:ext uri="{FF2B5EF4-FFF2-40B4-BE49-F238E27FC236}">
                <a16:creationId xmlns:a16="http://schemas.microsoft.com/office/drawing/2014/main" id="{399825FF-BCAB-C449-BC2C-21266265B80A}"/>
              </a:ext>
            </a:extLst>
          </p:cNvPr>
          <p:cNvSpPr txBox="1">
            <a:spLocks noGrp="1"/>
          </p:cNvSpPr>
          <p:nvPr>
            <p:ph type="body" idx="1"/>
          </p:nvPr>
        </p:nvSpPr>
        <p:spPr>
          <a:xfrm>
            <a:off x="506100" y="1244418"/>
            <a:ext cx="2658340" cy="2975157"/>
          </a:xfrm>
          <a:prstGeom prst="rect">
            <a:avLst/>
          </a:prstGeom>
        </p:spPr>
        <p:txBody>
          <a:bodyPr spcFirstLastPara="1" wrap="square" lIns="91425" tIns="91425" rIns="91425" bIns="91425" anchor="t" anchorCtr="0">
            <a:noAutofit/>
          </a:bodyPr>
          <a:lstStyle/>
          <a:p>
            <a:pPr marL="0" lvl="0" indent="0" algn="just" rtl="0">
              <a:lnSpc>
                <a:spcPct val="150000"/>
              </a:lnSpc>
              <a:spcBef>
                <a:spcPts val="1200"/>
              </a:spcBef>
              <a:spcAft>
                <a:spcPts val="0"/>
              </a:spcAft>
              <a:buNone/>
            </a:pPr>
            <a:r>
              <a:rPr lang="en-GB" sz="1200" dirty="0">
                <a:solidFill>
                  <a:schemeClr val="dk1"/>
                </a:solidFill>
                <a:latin typeface="Montserrat"/>
                <a:ea typeface="Montserrat"/>
                <a:cs typeface="Montserrat"/>
                <a:sym typeface="Montserrat"/>
              </a:rPr>
              <a:t>Each campaign should have;</a:t>
            </a:r>
          </a:p>
          <a:p>
            <a:pPr marL="228600" lvl="0" indent="-228600" rtl="0">
              <a:lnSpc>
                <a:spcPct val="150000"/>
              </a:lnSpc>
              <a:spcBef>
                <a:spcPts val="1200"/>
              </a:spcBef>
              <a:spcAft>
                <a:spcPts val="0"/>
              </a:spcAft>
              <a:buFont typeface="+mj-lt"/>
              <a:buAutoNum type="arabicPeriod"/>
            </a:pPr>
            <a:r>
              <a:rPr lang="en-GB" sz="1200" dirty="0">
                <a:solidFill>
                  <a:schemeClr val="dk1"/>
                </a:solidFill>
                <a:latin typeface="Montserrat"/>
                <a:ea typeface="Montserrat"/>
                <a:cs typeface="Montserrat"/>
                <a:sym typeface="Montserrat"/>
              </a:rPr>
              <a:t>A campaign objective based on your goal</a:t>
            </a:r>
          </a:p>
          <a:p>
            <a:pPr marL="228600" lvl="0" indent="-228600" rtl="0">
              <a:lnSpc>
                <a:spcPct val="150000"/>
              </a:lnSpc>
              <a:spcBef>
                <a:spcPts val="1200"/>
              </a:spcBef>
              <a:spcAft>
                <a:spcPts val="0"/>
              </a:spcAft>
              <a:buFont typeface="+mj-lt"/>
              <a:buAutoNum type="arabicPeriod"/>
            </a:pPr>
            <a:r>
              <a:rPr lang="en-GB" sz="1200" dirty="0">
                <a:solidFill>
                  <a:schemeClr val="dk1"/>
                </a:solidFill>
                <a:latin typeface="Montserrat"/>
                <a:ea typeface="Montserrat"/>
                <a:cs typeface="Montserrat"/>
                <a:sym typeface="Montserrat"/>
              </a:rPr>
              <a:t>2-3 ad sets testing various audiences</a:t>
            </a:r>
          </a:p>
          <a:p>
            <a:pPr marL="228600" lvl="0" indent="-228600" rtl="0">
              <a:lnSpc>
                <a:spcPct val="150000"/>
              </a:lnSpc>
              <a:spcBef>
                <a:spcPts val="1200"/>
              </a:spcBef>
              <a:spcAft>
                <a:spcPts val="0"/>
              </a:spcAft>
              <a:buFont typeface="+mj-lt"/>
              <a:buAutoNum type="arabicPeriod"/>
            </a:pPr>
            <a:r>
              <a:rPr lang="en-GB" sz="1200" dirty="0">
                <a:solidFill>
                  <a:schemeClr val="dk1"/>
                </a:solidFill>
                <a:latin typeface="Montserrat"/>
                <a:ea typeface="Montserrat"/>
                <a:cs typeface="Montserrat"/>
                <a:sym typeface="Montserrat"/>
              </a:rPr>
              <a:t>2-3 ads per ad set testing various creatives </a:t>
            </a:r>
            <a:br>
              <a:rPr lang="en-GB" sz="1200" dirty="0">
                <a:solidFill>
                  <a:schemeClr val="dk1"/>
                </a:solidFill>
                <a:latin typeface="Montserrat"/>
                <a:ea typeface="Montserrat"/>
                <a:cs typeface="Montserrat"/>
                <a:sym typeface="Montserrat"/>
              </a:rPr>
            </a:b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p:txBody>
      </p:sp>
      <p:pic>
        <p:nvPicPr>
          <p:cNvPr id="6" name="Picture 5" descr="A picture containing clock&#10;&#10;Description automatically generated">
            <a:extLst>
              <a:ext uri="{FF2B5EF4-FFF2-40B4-BE49-F238E27FC236}">
                <a16:creationId xmlns:a16="http://schemas.microsoft.com/office/drawing/2014/main" id="{F0D9651E-24E6-DF45-8487-4360F89FE98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164440" y="1098937"/>
            <a:ext cx="5794627" cy="3502242"/>
          </a:xfrm>
          <a:prstGeom prst="rect">
            <a:avLst/>
          </a:prstGeom>
        </p:spPr>
      </p:pic>
    </p:spTree>
    <p:extLst>
      <p:ext uri="{BB962C8B-B14F-4D97-AF65-F5344CB8AC3E}">
        <p14:creationId xmlns:p14="http://schemas.microsoft.com/office/powerpoint/2010/main" val="852425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p:nvPr/>
        </p:nvSpPr>
        <p:spPr>
          <a:xfrm>
            <a:off x="3480393" y="-1039974"/>
            <a:ext cx="7515300" cy="7515300"/>
          </a:xfrm>
          <a:prstGeom prst="ellipse">
            <a:avLst/>
          </a:prstGeom>
          <a:solidFill>
            <a:srgbClr val="E9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txBox="1">
            <a:spLocks noGrp="1"/>
          </p:cNvSpPr>
          <p:nvPr>
            <p:ph type="title"/>
          </p:nvPr>
        </p:nvSpPr>
        <p:spPr>
          <a:xfrm>
            <a:off x="0" y="-75"/>
            <a:ext cx="9191700" cy="5143500"/>
          </a:xfrm>
          <a:prstGeom prst="rect">
            <a:avLst/>
          </a:prstGeom>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None/>
            </a:pPr>
            <a:r>
              <a:rPr lang="en-GB" sz="4300" dirty="0">
                <a:solidFill>
                  <a:srgbClr val="1E1C56"/>
                </a:solidFill>
                <a:latin typeface="Montserrat Black"/>
                <a:ea typeface="Montserrat"/>
                <a:cs typeface="Montserrat"/>
                <a:sym typeface="Montserrat Black"/>
              </a:rPr>
              <a:t>Measurement</a:t>
            </a:r>
            <a:endParaRPr sz="4800" dirty="0">
              <a:latin typeface="Montserrat"/>
              <a:ea typeface="Montserrat"/>
              <a:cs typeface="Montserrat"/>
              <a:sym typeface="Montserrat"/>
            </a:endParaRPr>
          </a:p>
        </p:txBody>
      </p:sp>
      <p:pic>
        <p:nvPicPr>
          <p:cNvPr id="73" name="Google Shape;73;p15"/>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6" name="Google Shape;88;p17">
            <a:extLst>
              <a:ext uri="{FF2B5EF4-FFF2-40B4-BE49-F238E27FC236}">
                <a16:creationId xmlns:a16="http://schemas.microsoft.com/office/drawing/2014/main" id="{BDB6654B-A585-E643-9A8E-090D67BE04A2}"/>
              </a:ext>
            </a:extLst>
          </p:cNvPr>
          <p:cNvSpPr/>
          <p:nvPr/>
        </p:nvSpPr>
        <p:spPr>
          <a:xfrm>
            <a:off x="4289250" y="3169275"/>
            <a:ext cx="565500" cy="565500"/>
          </a:xfrm>
          <a:prstGeom prst="ellipse">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9;p17">
            <a:extLst>
              <a:ext uri="{FF2B5EF4-FFF2-40B4-BE49-F238E27FC236}">
                <a16:creationId xmlns:a16="http://schemas.microsoft.com/office/drawing/2014/main" id="{DC949D6E-1460-394E-A0D5-D3BCB8F4E1C0}"/>
              </a:ext>
            </a:extLst>
          </p:cNvPr>
          <p:cNvSpPr txBox="1">
            <a:spLocks/>
          </p:cNvSpPr>
          <p:nvPr/>
        </p:nvSpPr>
        <p:spPr>
          <a:xfrm>
            <a:off x="0" y="3248025"/>
            <a:ext cx="9144000" cy="39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buNone/>
            </a:pPr>
            <a:r>
              <a:rPr lang="en-GB" sz="1000" dirty="0">
                <a:solidFill>
                  <a:srgbClr val="1E1C56"/>
                </a:solidFill>
                <a:latin typeface="Montserrat SemiBold"/>
                <a:ea typeface="Montserrat SemiBold"/>
                <a:cs typeface="Montserrat SemiBold"/>
                <a:sym typeface="Montserrat SemiBold"/>
              </a:rPr>
              <a:t>How do I know what works?</a:t>
            </a:r>
          </a:p>
        </p:txBody>
      </p:sp>
    </p:spTree>
    <p:extLst>
      <p:ext uri="{BB962C8B-B14F-4D97-AF65-F5344CB8AC3E}">
        <p14:creationId xmlns:p14="http://schemas.microsoft.com/office/powerpoint/2010/main" val="1039023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lvl="0" algn="just">
              <a:lnSpc>
                <a:spcPct val="115000"/>
              </a:lnSpc>
              <a:spcBef>
                <a:spcPts val="1200"/>
              </a:spcBef>
              <a:spcAft>
                <a:spcPts val="1200"/>
              </a:spcAft>
            </a:pPr>
            <a:r>
              <a:rPr lang="en-GB" sz="800" b="1" dirty="0">
                <a:solidFill>
                  <a:srgbClr val="1E1C56"/>
                </a:solidFill>
                <a:latin typeface="Montserrat"/>
                <a:ea typeface="Montserrat"/>
                <a:cs typeface="Montserrat"/>
                <a:sym typeface="Montserrat"/>
              </a:rPr>
              <a:t>Measurement</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9;p16">
            <a:extLst>
              <a:ext uri="{FF2B5EF4-FFF2-40B4-BE49-F238E27FC236}">
                <a16:creationId xmlns:a16="http://schemas.microsoft.com/office/drawing/2014/main" id="{518FD758-26A3-1549-9396-92F29C0944A6}"/>
              </a:ext>
            </a:extLst>
          </p:cNvPr>
          <p:cNvSpPr txBox="1">
            <a:spLocks noGrp="1"/>
          </p:cNvSpPr>
          <p:nvPr>
            <p:ph type="body" idx="1"/>
          </p:nvPr>
        </p:nvSpPr>
        <p:spPr>
          <a:xfrm>
            <a:off x="506100" y="1072550"/>
            <a:ext cx="8155800" cy="2971203"/>
          </a:xfrm>
          <a:prstGeom prst="rect">
            <a:avLst/>
          </a:prstGeom>
        </p:spPr>
        <p:txBody>
          <a:bodyPr spcFirstLastPara="1" wrap="square" lIns="91425" tIns="91425" rIns="91425" bIns="91425" anchor="t" anchorCtr="0">
            <a:noAutofit/>
          </a:bodyPr>
          <a:lstStyle/>
          <a:p>
            <a:pPr marL="0" lvl="0" indent="0" algn="just" rtl="0">
              <a:lnSpc>
                <a:spcPct val="150000"/>
              </a:lnSpc>
              <a:spcBef>
                <a:spcPts val="1200"/>
              </a:spcBef>
              <a:spcAft>
                <a:spcPts val="0"/>
              </a:spcAft>
              <a:buNone/>
            </a:pPr>
            <a:r>
              <a:rPr lang="en-GB" sz="1500" dirty="0">
                <a:solidFill>
                  <a:srgbClr val="1E1C56"/>
                </a:solidFill>
                <a:latin typeface="Montserrat Black"/>
                <a:ea typeface="Montserrat Black"/>
                <a:cs typeface="Montserrat Black"/>
                <a:sym typeface="Montserrat Black"/>
              </a:rPr>
              <a:t>The importance of measurement</a:t>
            </a:r>
            <a:endParaRPr sz="1500" dirty="0">
              <a:solidFill>
                <a:srgbClr val="1E1C56"/>
              </a:solidFill>
              <a:latin typeface="Montserrat Black"/>
              <a:ea typeface="Montserrat Black"/>
              <a:cs typeface="Montserrat Black"/>
              <a:sym typeface="Montserrat Black"/>
            </a:endParaRPr>
          </a:p>
          <a:p>
            <a:pPr marL="171450" lvl="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Determine what metrics are important to you, relevant to your business goals</a:t>
            </a:r>
          </a:p>
          <a:p>
            <a:pPr marL="171450" lvl="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Don’t focus on vanity metrics – focus on the metrics that make you money!</a:t>
            </a:r>
          </a:p>
          <a:p>
            <a:pPr marL="171450" lvl="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Allocate time to analyse and report on campaign performance</a:t>
            </a:r>
          </a:p>
          <a:p>
            <a:pPr marL="171450" lvl="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Use the wealth of data available to you to learn and adjust</a:t>
            </a:r>
          </a:p>
          <a:p>
            <a:pPr marL="171450" lvl="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The beauty of digital – nowhere to hide!</a:t>
            </a:r>
          </a:p>
          <a:p>
            <a:pPr marL="0" lvl="0" indent="0">
              <a:lnSpc>
                <a:spcPct val="150000"/>
              </a:lnSpc>
              <a:spcBef>
                <a:spcPts val="1200"/>
              </a:spcBef>
              <a:buNone/>
            </a:pPr>
            <a:endParaRPr lang="en-GB" sz="1200" dirty="0">
              <a:solidFill>
                <a:schemeClr val="dk1"/>
              </a:solidFill>
              <a:latin typeface="Montserrat"/>
              <a:ea typeface="Montserrat"/>
              <a:cs typeface="Montserrat"/>
              <a:sym typeface="Montserrat"/>
            </a:endParaRPr>
          </a:p>
          <a:p>
            <a:pPr marL="0" lvl="0" indent="0">
              <a:lnSpc>
                <a:spcPct val="150000"/>
              </a:lnSpc>
              <a:spcBef>
                <a:spcPts val="1200"/>
              </a:spcBef>
              <a:buNone/>
            </a:pPr>
            <a:endParaRPr lang="en-GB" sz="1200" dirty="0">
              <a:solidFill>
                <a:schemeClr val="dk1"/>
              </a:solidFill>
              <a:latin typeface="Montserrat"/>
              <a:ea typeface="Montserrat"/>
              <a:cs typeface="Montserrat"/>
              <a:sym typeface="Montserrat"/>
            </a:endParaRPr>
          </a:p>
          <a:p>
            <a:pPr marL="0" lvl="0" indent="0">
              <a:lnSpc>
                <a:spcPct val="150000"/>
              </a:lnSpc>
              <a:spcBef>
                <a:spcPts val="1200"/>
              </a:spcBef>
              <a:buNone/>
            </a:pPr>
            <a:endParaRPr lang="en-GB" sz="1200" dirty="0">
              <a:solidFill>
                <a:schemeClr val="dk1"/>
              </a:solidFill>
              <a:latin typeface="Montserrat"/>
              <a:ea typeface="Montserrat"/>
              <a:cs typeface="Montserrat"/>
              <a:sym typeface="Montserrat"/>
            </a:endParaRPr>
          </a:p>
        </p:txBody>
      </p:sp>
    </p:spTree>
    <p:extLst>
      <p:ext uri="{BB962C8B-B14F-4D97-AF65-F5344CB8AC3E}">
        <p14:creationId xmlns:p14="http://schemas.microsoft.com/office/powerpoint/2010/main" val="176991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lvl="0" algn="just">
              <a:lnSpc>
                <a:spcPct val="115000"/>
              </a:lnSpc>
              <a:spcBef>
                <a:spcPts val="1200"/>
              </a:spcBef>
              <a:spcAft>
                <a:spcPts val="1200"/>
              </a:spcAft>
            </a:pPr>
            <a:r>
              <a:rPr lang="en-GB" sz="800" b="1" dirty="0">
                <a:solidFill>
                  <a:srgbClr val="1E1C56"/>
                </a:solidFill>
                <a:latin typeface="Montserrat"/>
                <a:ea typeface="Montserrat"/>
                <a:cs typeface="Montserrat"/>
                <a:sym typeface="Montserrat"/>
              </a:rPr>
              <a:t>Measurement</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9;p16">
            <a:extLst>
              <a:ext uri="{FF2B5EF4-FFF2-40B4-BE49-F238E27FC236}">
                <a16:creationId xmlns:a16="http://schemas.microsoft.com/office/drawing/2014/main" id="{518FD758-26A3-1549-9396-92F29C0944A6}"/>
              </a:ext>
            </a:extLst>
          </p:cNvPr>
          <p:cNvSpPr txBox="1">
            <a:spLocks noGrp="1"/>
          </p:cNvSpPr>
          <p:nvPr>
            <p:ph type="body" idx="1"/>
          </p:nvPr>
        </p:nvSpPr>
        <p:spPr>
          <a:xfrm>
            <a:off x="506100" y="1072551"/>
            <a:ext cx="3226914" cy="3629072"/>
          </a:xfrm>
          <a:prstGeom prst="rect">
            <a:avLst/>
          </a:prstGeom>
        </p:spPr>
        <p:txBody>
          <a:bodyPr spcFirstLastPara="1" wrap="square" lIns="91425" tIns="91425" rIns="91425" bIns="91425" anchor="t" anchorCtr="0">
            <a:noAutofit/>
          </a:bodyPr>
          <a:lstStyle/>
          <a:p>
            <a:pPr marL="0" lvl="0" indent="0" algn="just" rtl="0">
              <a:lnSpc>
                <a:spcPct val="150000"/>
              </a:lnSpc>
              <a:spcBef>
                <a:spcPts val="1200"/>
              </a:spcBef>
              <a:spcAft>
                <a:spcPts val="0"/>
              </a:spcAft>
              <a:buNone/>
            </a:pPr>
            <a:r>
              <a:rPr lang="en-GB" sz="1500" dirty="0">
                <a:solidFill>
                  <a:srgbClr val="1E1C56"/>
                </a:solidFill>
                <a:latin typeface="Montserrat Black"/>
                <a:ea typeface="Montserrat Black"/>
                <a:cs typeface="Montserrat Black"/>
                <a:sym typeface="Montserrat Black"/>
              </a:rPr>
              <a:t>Metrics to measure</a:t>
            </a:r>
            <a:endParaRPr sz="1500" dirty="0">
              <a:solidFill>
                <a:srgbClr val="1E1C56"/>
              </a:solidFill>
              <a:latin typeface="Montserrat Black"/>
              <a:ea typeface="Montserrat Black"/>
              <a:cs typeface="Montserrat Black"/>
              <a:sym typeface="Montserrat Black"/>
            </a:endParaRPr>
          </a:p>
          <a:p>
            <a:pPr marL="0" lvl="0" indent="0">
              <a:lnSpc>
                <a:spcPct val="150000"/>
              </a:lnSpc>
              <a:spcBef>
                <a:spcPts val="1200"/>
              </a:spcBef>
              <a:buNone/>
            </a:pPr>
            <a:r>
              <a:rPr lang="en-GB" sz="1200" dirty="0">
                <a:solidFill>
                  <a:schemeClr val="dk1"/>
                </a:solidFill>
                <a:latin typeface="Montserrat"/>
                <a:ea typeface="Montserrat"/>
                <a:cs typeface="Montserrat"/>
                <a:sym typeface="Montserrat"/>
              </a:rPr>
              <a:t>Reach/impressions</a:t>
            </a:r>
          </a:p>
          <a:p>
            <a:pPr marL="0" lvl="0" indent="0">
              <a:lnSpc>
                <a:spcPct val="150000"/>
              </a:lnSpc>
              <a:spcBef>
                <a:spcPts val="1200"/>
              </a:spcBef>
              <a:buNone/>
            </a:pPr>
            <a:r>
              <a:rPr lang="en-GB" sz="1200" dirty="0">
                <a:solidFill>
                  <a:schemeClr val="dk1"/>
                </a:solidFill>
                <a:latin typeface="Montserrat"/>
                <a:ea typeface="Montserrat"/>
                <a:cs typeface="Montserrat"/>
                <a:sym typeface="Montserrat"/>
              </a:rPr>
              <a:t>Link clicks</a:t>
            </a:r>
          </a:p>
          <a:p>
            <a:pPr marL="0" lvl="0" indent="0">
              <a:lnSpc>
                <a:spcPct val="150000"/>
              </a:lnSpc>
              <a:spcBef>
                <a:spcPts val="1200"/>
              </a:spcBef>
              <a:buNone/>
            </a:pPr>
            <a:r>
              <a:rPr lang="en-GB" sz="1200" dirty="0">
                <a:solidFill>
                  <a:schemeClr val="dk1"/>
                </a:solidFill>
                <a:latin typeface="Montserrat"/>
                <a:ea typeface="Montserrat"/>
                <a:cs typeface="Montserrat"/>
                <a:sym typeface="Montserrat"/>
              </a:rPr>
              <a:t>Engagement</a:t>
            </a:r>
          </a:p>
          <a:p>
            <a:pPr marL="0" lvl="0" indent="0">
              <a:lnSpc>
                <a:spcPct val="150000"/>
              </a:lnSpc>
              <a:spcBef>
                <a:spcPts val="1200"/>
              </a:spcBef>
              <a:buNone/>
            </a:pPr>
            <a:r>
              <a:rPr lang="en-GB" sz="1200" dirty="0">
                <a:solidFill>
                  <a:schemeClr val="dk1"/>
                </a:solidFill>
                <a:latin typeface="Montserrat"/>
                <a:ea typeface="Montserrat"/>
                <a:cs typeface="Montserrat"/>
                <a:sym typeface="Montserrat"/>
              </a:rPr>
              <a:t>Video plays</a:t>
            </a:r>
          </a:p>
          <a:p>
            <a:pPr marL="0" lvl="0" indent="0">
              <a:lnSpc>
                <a:spcPct val="150000"/>
              </a:lnSpc>
              <a:spcBef>
                <a:spcPts val="1200"/>
              </a:spcBef>
              <a:buNone/>
            </a:pPr>
            <a:r>
              <a:rPr lang="en-GB" sz="1200" dirty="0">
                <a:solidFill>
                  <a:schemeClr val="dk1"/>
                </a:solidFill>
                <a:latin typeface="Montserrat"/>
                <a:ea typeface="Montserrat"/>
                <a:cs typeface="Montserrat"/>
                <a:sym typeface="Montserrat"/>
              </a:rPr>
              <a:t>Purchases</a:t>
            </a:r>
          </a:p>
          <a:p>
            <a:pPr marL="0" lvl="0" indent="0">
              <a:lnSpc>
                <a:spcPct val="150000"/>
              </a:lnSpc>
              <a:spcBef>
                <a:spcPts val="1200"/>
              </a:spcBef>
              <a:buNone/>
            </a:pPr>
            <a:r>
              <a:rPr lang="en-GB" sz="1200" dirty="0">
                <a:solidFill>
                  <a:schemeClr val="dk1"/>
                </a:solidFill>
                <a:latin typeface="Montserrat"/>
                <a:ea typeface="Montserrat"/>
                <a:cs typeface="Montserrat"/>
                <a:sym typeface="Montserrat"/>
              </a:rPr>
              <a:t>Purchase value / ROAS</a:t>
            </a:r>
          </a:p>
          <a:p>
            <a:pPr marL="0" lvl="0" indent="0">
              <a:lnSpc>
                <a:spcPct val="150000"/>
              </a:lnSpc>
              <a:spcBef>
                <a:spcPts val="1200"/>
              </a:spcBef>
              <a:buNone/>
            </a:pPr>
            <a:endParaRPr lang="en-GB" sz="1200" dirty="0">
              <a:solidFill>
                <a:schemeClr val="dk1"/>
              </a:solidFill>
              <a:latin typeface="Montserrat"/>
              <a:ea typeface="Montserrat"/>
              <a:cs typeface="Montserrat"/>
              <a:sym typeface="Montserrat"/>
            </a:endParaRPr>
          </a:p>
          <a:p>
            <a:pPr marL="0" lvl="0" indent="0">
              <a:lnSpc>
                <a:spcPct val="150000"/>
              </a:lnSpc>
              <a:spcBef>
                <a:spcPts val="1200"/>
              </a:spcBef>
              <a:buNone/>
            </a:pPr>
            <a:endParaRPr lang="en-GB" sz="1200" dirty="0">
              <a:solidFill>
                <a:schemeClr val="dk1"/>
              </a:solidFill>
              <a:latin typeface="Montserrat"/>
              <a:ea typeface="Montserrat"/>
              <a:cs typeface="Montserrat"/>
              <a:sym typeface="Montserrat"/>
            </a:endParaRPr>
          </a:p>
        </p:txBody>
      </p:sp>
      <p:sp>
        <p:nvSpPr>
          <p:cNvPr id="9" name="Google Shape;79;p16">
            <a:extLst>
              <a:ext uri="{FF2B5EF4-FFF2-40B4-BE49-F238E27FC236}">
                <a16:creationId xmlns:a16="http://schemas.microsoft.com/office/drawing/2014/main" id="{2D4A4D56-3B1C-5F4D-A308-46F6845094CD}"/>
              </a:ext>
            </a:extLst>
          </p:cNvPr>
          <p:cNvSpPr txBox="1">
            <a:spLocks/>
          </p:cNvSpPr>
          <p:nvPr/>
        </p:nvSpPr>
        <p:spPr>
          <a:xfrm>
            <a:off x="3920175" y="1072551"/>
            <a:ext cx="3226914" cy="36290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just">
              <a:lnSpc>
                <a:spcPct val="150000"/>
              </a:lnSpc>
              <a:spcBef>
                <a:spcPts val="1200"/>
              </a:spcBef>
              <a:buFont typeface="Arial"/>
              <a:buNone/>
            </a:pPr>
            <a:endParaRPr lang="en-GB" sz="1500" dirty="0">
              <a:solidFill>
                <a:srgbClr val="1E1C56"/>
              </a:solidFill>
              <a:latin typeface="Montserrat Black"/>
              <a:ea typeface="Montserrat Black"/>
              <a:cs typeface="Montserrat Black"/>
              <a:sym typeface="Montserrat Black"/>
            </a:endParaRPr>
          </a:p>
          <a:p>
            <a:pPr marL="0" indent="0">
              <a:lnSpc>
                <a:spcPct val="150000"/>
              </a:lnSpc>
              <a:spcBef>
                <a:spcPts val="1200"/>
              </a:spcBef>
              <a:buFont typeface="Arial"/>
              <a:buNone/>
            </a:pPr>
            <a:r>
              <a:rPr lang="en-GB" sz="1200" dirty="0">
                <a:solidFill>
                  <a:schemeClr val="dk1"/>
                </a:solidFill>
                <a:latin typeface="Montserrat"/>
                <a:ea typeface="Montserrat"/>
                <a:cs typeface="Montserrat"/>
                <a:sym typeface="Montserrat"/>
              </a:rPr>
              <a:t>Leads</a:t>
            </a:r>
          </a:p>
          <a:p>
            <a:pPr marL="0" indent="0">
              <a:lnSpc>
                <a:spcPct val="150000"/>
              </a:lnSpc>
              <a:spcBef>
                <a:spcPts val="1200"/>
              </a:spcBef>
              <a:buFont typeface="Arial"/>
              <a:buNone/>
            </a:pPr>
            <a:r>
              <a:rPr lang="en-GB" sz="1200" dirty="0">
                <a:solidFill>
                  <a:schemeClr val="dk1"/>
                </a:solidFill>
                <a:latin typeface="Montserrat"/>
                <a:ea typeface="Montserrat"/>
                <a:cs typeface="Montserrat"/>
                <a:sym typeface="Montserrat"/>
              </a:rPr>
              <a:t>Messenger conversations</a:t>
            </a:r>
          </a:p>
          <a:p>
            <a:pPr marL="0" indent="0">
              <a:lnSpc>
                <a:spcPct val="150000"/>
              </a:lnSpc>
              <a:spcBef>
                <a:spcPts val="1200"/>
              </a:spcBef>
              <a:buFont typeface="Arial"/>
              <a:buNone/>
            </a:pPr>
            <a:r>
              <a:rPr lang="en-GB" sz="1200" dirty="0">
                <a:solidFill>
                  <a:schemeClr val="dk1"/>
                </a:solidFill>
                <a:latin typeface="Montserrat"/>
                <a:ea typeface="Montserrat"/>
                <a:cs typeface="Montserrat"/>
                <a:sym typeface="Montserrat"/>
              </a:rPr>
              <a:t>Frequency</a:t>
            </a:r>
          </a:p>
          <a:p>
            <a:pPr marL="0" indent="0">
              <a:lnSpc>
                <a:spcPct val="150000"/>
              </a:lnSpc>
              <a:spcBef>
                <a:spcPts val="1200"/>
              </a:spcBef>
              <a:buFont typeface="Arial"/>
              <a:buNone/>
            </a:pPr>
            <a:r>
              <a:rPr lang="en-GB" sz="1200" dirty="0">
                <a:solidFill>
                  <a:schemeClr val="dk1"/>
                </a:solidFill>
                <a:latin typeface="Montserrat"/>
                <a:ea typeface="Montserrat"/>
                <a:cs typeface="Montserrat"/>
                <a:sym typeface="Montserrat"/>
              </a:rPr>
              <a:t>Standard events</a:t>
            </a:r>
          </a:p>
          <a:p>
            <a:pPr marL="0" indent="0">
              <a:lnSpc>
                <a:spcPct val="150000"/>
              </a:lnSpc>
              <a:spcBef>
                <a:spcPts val="1200"/>
              </a:spcBef>
              <a:buFont typeface="Arial"/>
              <a:buNone/>
            </a:pPr>
            <a:endParaRPr lang="en-GB" sz="1200" dirty="0">
              <a:solidFill>
                <a:schemeClr val="dk1"/>
              </a:solidFill>
              <a:latin typeface="Montserrat"/>
              <a:ea typeface="Montserrat"/>
              <a:cs typeface="Montserrat"/>
              <a:sym typeface="Montserrat"/>
            </a:endParaRPr>
          </a:p>
          <a:p>
            <a:pPr marL="0" indent="0">
              <a:lnSpc>
                <a:spcPct val="150000"/>
              </a:lnSpc>
              <a:spcBef>
                <a:spcPts val="1200"/>
              </a:spcBef>
              <a:buFont typeface="Arial"/>
              <a:buNone/>
            </a:pPr>
            <a:endParaRPr lang="en-GB" sz="1200" dirty="0">
              <a:solidFill>
                <a:schemeClr val="dk1"/>
              </a:solidFill>
              <a:latin typeface="Montserrat"/>
              <a:ea typeface="Montserrat"/>
              <a:cs typeface="Montserrat"/>
              <a:sym typeface="Montserrat"/>
            </a:endParaRPr>
          </a:p>
        </p:txBody>
      </p:sp>
    </p:spTree>
    <p:extLst>
      <p:ext uri="{BB962C8B-B14F-4D97-AF65-F5344CB8AC3E}">
        <p14:creationId xmlns:p14="http://schemas.microsoft.com/office/powerpoint/2010/main" val="27701184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p:nvPr/>
        </p:nvSpPr>
        <p:spPr>
          <a:xfrm>
            <a:off x="3428925" y="-1351058"/>
            <a:ext cx="7515300" cy="7515300"/>
          </a:xfrm>
          <a:prstGeom prst="ellipse">
            <a:avLst/>
          </a:prstGeom>
          <a:solidFill>
            <a:srgbClr val="E9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txBox="1">
            <a:spLocks noGrp="1"/>
          </p:cNvSpPr>
          <p:nvPr>
            <p:ph type="title"/>
          </p:nvPr>
        </p:nvSpPr>
        <p:spPr>
          <a:xfrm>
            <a:off x="0" y="-75"/>
            <a:ext cx="9191700" cy="5143500"/>
          </a:xfrm>
          <a:prstGeom prst="rect">
            <a:avLst/>
          </a:prstGeom>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None/>
            </a:pPr>
            <a:r>
              <a:rPr lang="en-GB" sz="4300" dirty="0">
                <a:solidFill>
                  <a:srgbClr val="1E1C56"/>
                </a:solidFill>
                <a:latin typeface="Montserrat Black"/>
                <a:ea typeface="Montserrat Black"/>
                <a:cs typeface="Montserrat Black"/>
                <a:sym typeface="Montserrat Black"/>
              </a:rPr>
              <a:t>Live Demo</a:t>
            </a:r>
            <a:endParaRPr sz="4800" dirty="0">
              <a:latin typeface="Montserrat"/>
              <a:ea typeface="Montserrat"/>
              <a:cs typeface="Montserrat"/>
              <a:sym typeface="Montserrat"/>
            </a:endParaRPr>
          </a:p>
        </p:txBody>
      </p:sp>
      <p:pic>
        <p:nvPicPr>
          <p:cNvPr id="73" name="Google Shape;73;p15"/>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6" name="Google Shape;88;p17">
            <a:extLst>
              <a:ext uri="{FF2B5EF4-FFF2-40B4-BE49-F238E27FC236}">
                <a16:creationId xmlns:a16="http://schemas.microsoft.com/office/drawing/2014/main" id="{BDB6654B-A585-E643-9A8E-090D67BE04A2}"/>
              </a:ext>
            </a:extLst>
          </p:cNvPr>
          <p:cNvSpPr/>
          <p:nvPr/>
        </p:nvSpPr>
        <p:spPr>
          <a:xfrm>
            <a:off x="4289250" y="3169275"/>
            <a:ext cx="565500" cy="565500"/>
          </a:xfrm>
          <a:prstGeom prst="ellipse">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9;p17">
            <a:extLst>
              <a:ext uri="{FF2B5EF4-FFF2-40B4-BE49-F238E27FC236}">
                <a16:creationId xmlns:a16="http://schemas.microsoft.com/office/drawing/2014/main" id="{DC949D6E-1460-394E-A0D5-D3BCB8F4E1C0}"/>
              </a:ext>
            </a:extLst>
          </p:cNvPr>
          <p:cNvSpPr txBox="1">
            <a:spLocks/>
          </p:cNvSpPr>
          <p:nvPr/>
        </p:nvSpPr>
        <p:spPr>
          <a:xfrm>
            <a:off x="0" y="3248025"/>
            <a:ext cx="9144000" cy="39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buFont typeface="Arial"/>
              <a:buNone/>
            </a:pPr>
            <a:r>
              <a:rPr lang="en-GB" sz="1000" dirty="0">
                <a:solidFill>
                  <a:srgbClr val="1E1C56"/>
                </a:solidFill>
                <a:latin typeface="Montserrat SemiBold"/>
                <a:ea typeface="Montserrat SemiBold"/>
                <a:cs typeface="Montserrat SemiBold"/>
                <a:sym typeface="Montserrat SemiBold"/>
              </a:rPr>
              <a:t>Let’s give it a go!</a:t>
            </a:r>
          </a:p>
        </p:txBody>
      </p:sp>
    </p:spTree>
    <p:extLst>
      <p:ext uri="{BB962C8B-B14F-4D97-AF65-F5344CB8AC3E}">
        <p14:creationId xmlns:p14="http://schemas.microsoft.com/office/powerpoint/2010/main" val="1914818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p:nvPr/>
        </p:nvSpPr>
        <p:spPr>
          <a:xfrm>
            <a:off x="3428925" y="-1185975"/>
            <a:ext cx="7515300" cy="7515300"/>
          </a:xfrm>
          <a:prstGeom prst="ellipse">
            <a:avLst/>
          </a:prstGeom>
          <a:solidFill>
            <a:srgbClr val="E9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txBox="1">
            <a:spLocks noGrp="1"/>
          </p:cNvSpPr>
          <p:nvPr>
            <p:ph type="title"/>
          </p:nvPr>
        </p:nvSpPr>
        <p:spPr>
          <a:xfrm>
            <a:off x="0" y="-75"/>
            <a:ext cx="9191700" cy="5143500"/>
          </a:xfrm>
          <a:prstGeom prst="rect">
            <a:avLst/>
          </a:prstGeom>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None/>
            </a:pPr>
            <a:r>
              <a:rPr lang="en-GB" sz="4300" dirty="0">
                <a:solidFill>
                  <a:srgbClr val="1E1C56"/>
                </a:solidFill>
                <a:latin typeface="Montserrat Black"/>
                <a:ea typeface="Montserrat Black"/>
                <a:cs typeface="Montserrat Black"/>
                <a:sym typeface="Montserrat Black"/>
              </a:rPr>
              <a:t>Developing Your 2022 Ads Strategy</a:t>
            </a:r>
            <a:endParaRPr sz="4800" dirty="0">
              <a:latin typeface="Montserrat"/>
              <a:ea typeface="Montserrat"/>
              <a:cs typeface="Montserrat"/>
              <a:sym typeface="Montserrat"/>
            </a:endParaRPr>
          </a:p>
        </p:txBody>
      </p:sp>
      <p:pic>
        <p:nvPicPr>
          <p:cNvPr id="73" name="Google Shape;73;p15"/>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6" name="Google Shape;88;p17">
            <a:extLst>
              <a:ext uri="{FF2B5EF4-FFF2-40B4-BE49-F238E27FC236}">
                <a16:creationId xmlns:a16="http://schemas.microsoft.com/office/drawing/2014/main" id="{BDB6654B-A585-E643-9A8E-090D67BE04A2}"/>
              </a:ext>
            </a:extLst>
          </p:cNvPr>
          <p:cNvSpPr/>
          <p:nvPr/>
        </p:nvSpPr>
        <p:spPr>
          <a:xfrm>
            <a:off x="4289250" y="3366675"/>
            <a:ext cx="565500" cy="565500"/>
          </a:xfrm>
          <a:prstGeom prst="ellipse">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9;p17">
            <a:extLst>
              <a:ext uri="{FF2B5EF4-FFF2-40B4-BE49-F238E27FC236}">
                <a16:creationId xmlns:a16="http://schemas.microsoft.com/office/drawing/2014/main" id="{DC949D6E-1460-394E-A0D5-D3BCB8F4E1C0}"/>
              </a:ext>
            </a:extLst>
          </p:cNvPr>
          <p:cNvSpPr txBox="1">
            <a:spLocks/>
          </p:cNvSpPr>
          <p:nvPr/>
        </p:nvSpPr>
        <p:spPr>
          <a:xfrm>
            <a:off x="0" y="3452025"/>
            <a:ext cx="9144000" cy="39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buFont typeface="Arial"/>
              <a:buNone/>
            </a:pPr>
            <a:r>
              <a:rPr lang="en-GB" sz="1000" dirty="0">
                <a:solidFill>
                  <a:srgbClr val="1E1C56"/>
                </a:solidFill>
                <a:latin typeface="Montserrat SemiBold"/>
                <a:ea typeface="Montserrat SemiBold"/>
                <a:cs typeface="Montserrat SemiBold"/>
                <a:sym typeface="Montserrat SemiBold"/>
              </a:rPr>
              <a:t>Where do I start?</a:t>
            </a:r>
          </a:p>
        </p:txBody>
      </p:sp>
    </p:spTree>
    <p:extLst>
      <p:ext uri="{BB962C8B-B14F-4D97-AF65-F5344CB8AC3E}">
        <p14:creationId xmlns:p14="http://schemas.microsoft.com/office/powerpoint/2010/main" val="467127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marL="0" lvl="0" indent="0" algn="just" rtl="0">
              <a:lnSpc>
                <a:spcPct val="115000"/>
              </a:lnSpc>
              <a:spcBef>
                <a:spcPts val="1200"/>
              </a:spcBef>
              <a:spcAft>
                <a:spcPts val="1200"/>
              </a:spcAft>
              <a:buNone/>
            </a:pPr>
            <a:r>
              <a:rPr lang="en-GB" sz="800" b="1" dirty="0">
                <a:solidFill>
                  <a:srgbClr val="1E1C56"/>
                </a:solidFill>
                <a:latin typeface="Montserrat"/>
                <a:ea typeface="Montserrat"/>
                <a:cs typeface="Montserrat"/>
                <a:sym typeface="Montserrat"/>
              </a:rPr>
              <a:t>Developing Your 2022 Ads Strategy</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9;p16">
            <a:extLst>
              <a:ext uri="{FF2B5EF4-FFF2-40B4-BE49-F238E27FC236}">
                <a16:creationId xmlns:a16="http://schemas.microsoft.com/office/drawing/2014/main" id="{399825FF-BCAB-C449-BC2C-21266265B80A}"/>
              </a:ext>
            </a:extLst>
          </p:cNvPr>
          <p:cNvSpPr txBox="1">
            <a:spLocks noGrp="1"/>
          </p:cNvSpPr>
          <p:nvPr>
            <p:ph type="body" idx="1"/>
          </p:nvPr>
        </p:nvSpPr>
        <p:spPr>
          <a:xfrm>
            <a:off x="506100" y="971002"/>
            <a:ext cx="8155800" cy="3807273"/>
          </a:xfrm>
          <a:prstGeom prst="rect">
            <a:avLst/>
          </a:prstGeom>
        </p:spPr>
        <p:txBody>
          <a:bodyPr spcFirstLastPara="1" wrap="square" lIns="91425" tIns="91425" rIns="91425" bIns="91425" anchor="t" anchorCtr="0">
            <a:noAutofit/>
          </a:bodyPr>
          <a:lstStyle/>
          <a:p>
            <a:pPr marL="228600" lvl="0" indent="-228600" rtl="0">
              <a:lnSpc>
                <a:spcPct val="150000"/>
              </a:lnSpc>
              <a:spcBef>
                <a:spcPts val="1200"/>
              </a:spcBef>
              <a:spcAft>
                <a:spcPts val="0"/>
              </a:spcAft>
              <a:buFont typeface="+mj-lt"/>
              <a:buAutoNum type="arabicPeriod"/>
            </a:pPr>
            <a:r>
              <a:rPr lang="en-GB" sz="1200" b="1" dirty="0">
                <a:solidFill>
                  <a:schemeClr val="dk1"/>
                </a:solidFill>
                <a:latin typeface="Montserrat"/>
                <a:ea typeface="Montserrat"/>
                <a:cs typeface="Montserrat"/>
                <a:sym typeface="Montserrat"/>
              </a:rPr>
              <a:t>Get set up: </a:t>
            </a:r>
            <a:r>
              <a:rPr lang="en-GB" sz="1200" dirty="0">
                <a:solidFill>
                  <a:schemeClr val="dk1"/>
                </a:solidFill>
                <a:latin typeface="Montserrat"/>
                <a:ea typeface="Montserrat"/>
                <a:cs typeface="Montserrat"/>
                <a:sym typeface="Montserrat"/>
              </a:rPr>
              <a:t>Ensure you have a dedicated Ads Manager account for your business; your have implemented relevant iOS14 measures; your pixel is on your website; and you have various audiences set up to test.</a:t>
            </a:r>
          </a:p>
          <a:p>
            <a:pPr marL="228600" lvl="0" indent="-228600" rtl="0">
              <a:lnSpc>
                <a:spcPct val="150000"/>
              </a:lnSpc>
              <a:spcBef>
                <a:spcPts val="1200"/>
              </a:spcBef>
              <a:spcAft>
                <a:spcPts val="0"/>
              </a:spcAft>
              <a:buFont typeface="+mj-lt"/>
              <a:buAutoNum type="arabicPeriod"/>
            </a:pPr>
            <a:r>
              <a:rPr lang="en-GB" sz="1200" b="1" dirty="0">
                <a:solidFill>
                  <a:schemeClr val="dk1"/>
                </a:solidFill>
                <a:latin typeface="Montserrat"/>
                <a:ea typeface="Montserrat"/>
                <a:cs typeface="Montserrat"/>
                <a:sym typeface="Montserrat"/>
              </a:rPr>
              <a:t>Budget</a:t>
            </a:r>
            <a:r>
              <a:rPr lang="en-GB" sz="1200" dirty="0">
                <a:solidFill>
                  <a:schemeClr val="dk1"/>
                </a:solidFill>
                <a:latin typeface="Montserrat"/>
                <a:ea typeface="Montserrat"/>
                <a:cs typeface="Montserrat"/>
                <a:sym typeface="Montserrat"/>
              </a:rPr>
              <a:t>: Select a monthly budget you are comfortable spending to begin with. The frequency of your ads will be determined by this. </a:t>
            </a:r>
          </a:p>
          <a:p>
            <a:pPr marL="228600" lvl="0" indent="-228600" rtl="0">
              <a:lnSpc>
                <a:spcPct val="150000"/>
              </a:lnSpc>
              <a:spcBef>
                <a:spcPts val="1200"/>
              </a:spcBef>
              <a:spcAft>
                <a:spcPts val="0"/>
              </a:spcAft>
              <a:buFont typeface="+mj-lt"/>
              <a:buAutoNum type="arabicPeriod"/>
            </a:pPr>
            <a:r>
              <a:rPr lang="en-GB" sz="1200" b="1" dirty="0">
                <a:solidFill>
                  <a:schemeClr val="dk1"/>
                </a:solidFill>
                <a:latin typeface="Montserrat"/>
                <a:ea typeface="Montserrat"/>
                <a:cs typeface="Montserrat"/>
                <a:sym typeface="Montserrat"/>
              </a:rPr>
              <a:t>Objectives</a:t>
            </a:r>
            <a:r>
              <a:rPr lang="en-GB" sz="1200" dirty="0">
                <a:solidFill>
                  <a:schemeClr val="dk1"/>
                </a:solidFill>
                <a:latin typeface="Montserrat"/>
                <a:ea typeface="Montserrat"/>
                <a:cs typeface="Montserrat"/>
                <a:sym typeface="Montserrat"/>
              </a:rPr>
              <a:t>: What do you want the ads to do – Get more page likes? Generate new email subscribers? Sell? List your goals. You should alternative between awareness/sales goals with your campaigns.</a:t>
            </a:r>
          </a:p>
          <a:p>
            <a:pPr marL="228600" lvl="0" indent="-228600" rtl="0">
              <a:lnSpc>
                <a:spcPct val="150000"/>
              </a:lnSpc>
              <a:spcBef>
                <a:spcPts val="1200"/>
              </a:spcBef>
              <a:spcAft>
                <a:spcPts val="0"/>
              </a:spcAft>
              <a:buFont typeface="+mj-lt"/>
              <a:buAutoNum type="arabicPeriod"/>
            </a:pPr>
            <a:r>
              <a:rPr lang="en-GB" sz="1200" b="1" dirty="0">
                <a:solidFill>
                  <a:schemeClr val="dk1"/>
                </a:solidFill>
                <a:latin typeface="Montserrat"/>
                <a:ea typeface="Montserrat"/>
                <a:cs typeface="Montserrat"/>
                <a:sym typeface="Montserrat"/>
              </a:rPr>
              <a:t>Timing</a:t>
            </a:r>
            <a:r>
              <a:rPr lang="en-GB" sz="1200" dirty="0">
                <a:solidFill>
                  <a:schemeClr val="dk1"/>
                </a:solidFill>
                <a:latin typeface="Montserrat"/>
                <a:ea typeface="Montserrat"/>
                <a:cs typeface="Montserrat"/>
                <a:sym typeface="Montserrat"/>
              </a:rPr>
              <a:t>: Use tools such as Days of the Year and Google Trends to time your campaigns for success. Map this out in writing. </a:t>
            </a:r>
          </a:p>
          <a:p>
            <a:pPr marL="228600" lvl="0" indent="-228600" rtl="0">
              <a:lnSpc>
                <a:spcPct val="150000"/>
              </a:lnSpc>
              <a:spcBef>
                <a:spcPts val="1200"/>
              </a:spcBef>
              <a:spcAft>
                <a:spcPts val="0"/>
              </a:spcAft>
              <a:buFont typeface="+mj-lt"/>
              <a:buAutoNum type="arabicPeriod"/>
            </a:pPr>
            <a:r>
              <a:rPr lang="en-GB" sz="1200" dirty="0">
                <a:solidFill>
                  <a:schemeClr val="dk1"/>
                </a:solidFill>
                <a:latin typeface="Montserrat"/>
                <a:ea typeface="Montserrat"/>
                <a:cs typeface="Montserrat"/>
                <a:sym typeface="Montserrat"/>
              </a:rPr>
              <a:t>Collate assets: Get yourself a strong bank of photos/images to utilise within your campaigns.</a:t>
            </a:r>
            <a:br>
              <a:rPr lang="en-GB" sz="1200" dirty="0">
                <a:solidFill>
                  <a:schemeClr val="dk1"/>
                </a:solidFill>
                <a:latin typeface="Montserrat"/>
                <a:ea typeface="Montserrat"/>
                <a:cs typeface="Montserrat"/>
                <a:sym typeface="Montserrat"/>
              </a:rPr>
            </a:b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p:txBody>
      </p:sp>
    </p:spTree>
    <p:extLst>
      <p:ext uri="{BB962C8B-B14F-4D97-AF65-F5344CB8AC3E}">
        <p14:creationId xmlns:p14="http://schemas.microsoft.com/office/powerpoint/2010/main" val="3893573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marL="0" lvl="0" indent="0" algn="just" rtl="0">
              <a:lnSpc>
                <a:spcPct val="115000"/>
              </a:lnSpc>
              <a:spcBef>
                <a:spcPts val="1200"/>
              </a:spcBef>
              <a:spcAft>
                <a:spcPts val="1200"/>
              </a:spcAft>
              <a:buNone/>
            </a:pPr>
            <a:r>
              <a:rPr lang="en-GB" sz="800" b="1" dirty="0">
                <a:solidFill>
                  <a:srgbClr val="1E1C56"/>
                </a:solidFill>
                <a:latin typeface="Montserrat"/>
                <a:ea typeface="Montserrat"/>
                <a:cs typeface="Montserrat"/>
                <a:sym typeface="Montserrat"/>
              </a:rPr>
              <a:t>Developing Your 2022 Ads Strategy</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9;p16">
            <a:extLst>
              <a:ext uri="{FF2B5EF4-FFF2-40B4-BE49-F238E27FC236}">
                <a16:creationId xmlns:a16="http://schemas.microsoft.com/office/drawing/2014/main" id="{399825FF-BCAB-C449-BC2C-21266265B80A}"/>
              </a:ext>
            </a:extLst>
          </p:cNvPr>
          <p:cNvSpPr txBox="1">
            <a:spLocks noGrp="1"/>
          </p:cNvSpPr>
          <p:nvPr>
            <p:ph type="body" idx="1"/>
          </p:nvPr>
        </p:nvSpPr>
        <p:spPr>
          <a:xfrm>
            <a:off x="506100" y="971002"/>
            <a:ext cx="8155800" cy="3807273"/>
          </a:xfrm>
          <a:prstGeom prst="rect">
            <a:avLst/>
          </a:prstGeom>
        </p:spPr>
        <p:txBody>
          <a:bodyPr spcFirstLastPara="1" wrap="square" lIns="91425" tIns="91425" rIns="91425" bIns="91425" anchor="t" anchorCtr="0">
            <a:noAutofit/>
          </a:bodyPr>
          <a:lstStyle/>
          <a:p>
            <a:pPr marL="0" lvl="0" indent="0" rtl="0">
              <a:lnSpc>
                <a:spcPct val="150000"/>
              </a:lnSpc>
              <a:spcBef>
                <a:spcPts val="1200"/>
              </a:spcBef>
              <a:spcAft>
                <a:spcPts val="0"/>
              </a:spcAft>
              <a:buNone/>
            </a:pPr>
            <a:r>
              <a:rPr lang="en-GB" sz="1200" dirty="0">
                <a:solidFill>
                  <a:schemeClr val="dk1"/>
                </a:solidFill>
                <a:latin typeface="Montserrat"/>
                <a:ea typeface="Montserrat"/>
                <a:cs typeface="Montserrat"/>
                <a:sym typeface="Montserrat"/>
              </a:rPr>
              <a:t>6. </a:t>
            </a:r>
            <a:r>
              <a:rPr lang="en-GB" sz="1200" b="1" dirty="0">
                <a:solidFill>
                  <a:schemeClr val="dk1"/>
                </a:solidFill>
                <a:latin typeface="Montserrat"/>
                <a:ea typeface="Montserrat"/>
                <a:cs typeface="Montserrat"/>
                <a:sym typeface="Montserrat"/>
              </a:rPr>
              <a:t>Build: </a:t>
            </a:r>
            <a:r>
              <a:rPr lang="en-GB" sz="1200" dirty="0">
                <a:solidFill>
                  <a:schemeClr val="dk1"/>
                </a:solidFill>
                <a:latin typeface="Montserrat"/>
                <a:ea typeface="Montserrat"/>
                <a:cs typeface="Montserrat"/>
                <a:sym typeface="Montserrat"/>
              </a:rPr>
              <a:t>Set time aside to build your campaigns. If you are new to the platform we recommend setting up a few campaigns whilst this is fresh in your head – you can always pause for future use.</a:t>
            </a:r>
          </a:p>
          <a:p>
            <a:pPr marL="0" lvl="0" indent="0" rtl="0">
              <a:lnSpc>
                <a:spcPct val="150000"/>
              </a:lnSpc>
              <a:spcBef>
                <a:spcPts val="1200"/>
              </a:spcBef>
              <a:spcAft>
                <a:spcPts val="0"/>
              </a:spcAft>
              <a:buNone/>
            </a:pPr>
            <a:r>
              <a:rPr lang="en-GB" sz="1200" dirty="0">
                <a:solidFill>
                  <a:schemeClr val="dk1"/>
                </a:solidFill>
                <a:latin typeface="Montserrat"/>
                <a:ea typeface="Montserrat"/>
                <a:cs typeface="Montserrat"/>
                <a:sym typeface="Montserrat"/>
              </a:rPr>
              <a:t>7. </a:t>
            </a:r>
            <a:r>
              <a:rPr lang="en-GB" sz="1200" b="1" dirty="0">
                <a:solidFill>
                  <a:schemeClr val="dk1"/>
                </a:solidFill>
                <a:latin typeface="Montserrat"/>
                <a:ea typeface="Montserrat"/>
                <a:cs typeface="Montserrat"/>
                <a:sym typeface="Montserrat"/>
              </a:rPr>
              <a:t>Analyse, learn, adjust</a:t>
            </a:r>
            <a:r>
              <a:rPr lang="en-GB" sz="1200" dirty="0">
                <a:solidFill>
                  <a:schemeClr val="dk1"/>
                </a:solidFill>
                <a:latin typeface="Montserrat"/>
                <a:ea typeface="Montserrat"/>
                <a:cs typeface="Montserrat"/>
                <a:sym typeface="Montserrat"/>
              </a:rPr>
              <a:t>: Utilise the metrics available to you to see what works. Don’t be rigid with your plan – adjust as you go based on this learning. This may mean changing planned campaign objectives, making more videos etc. </a:t>
            </a:r>
          </a:p>
          <a:p>
            <a:pPr marL="0" lvl="0" indent="0" rtl="0">
              <a:lnSpc>
                <a:spcPct val="150000"/>
              </a:lnSpc>
              <a:spcBef>
                <a:spcPts val="1200"/>
              </a:spcBef>
              <a:spcAft>
                <a:spcPts val="0"/>
              </a:spcAft>
              <a:buNone/>
            </a:pPr>
            <a:r>
              <a:rPr lang="en-GB" sz="1200" dirty="0">
                <a:solidFill>
                  <a:schemeClr val="dk1"/>
                </a:solidFill>
                <a:latin typeface="Montserrat"/>
                <a:ea typeface="Montserrat"/>
                <a:cs typeface="Montserrat"/>
                <a:sym typeface="Montserrat"/>
              </a:rPr>
              <a:t>8. </a:t>
            </a:r>
            <a:r>
              <a:rPr lang="en-GB" sz="1200" b="1" dirty="0">
                <a:solidFill>
                  <a:schemeClr val="dk1"/>
                </a:solidFill>
                <a:latin typeface="Montserrat"/>
                <a:ea typeface="Montserrat"/>
                <a:cs typeface="Montserrat"/>
                <a:sym typeface="Montserrat"/>
              </a:rPr>
              <a:t>Think 2023</a:t>
            </a:r>
            <a:r>
              <a:rPr lang="en-GB" sz="1200" dirty="0">
                <a:solidFill>
                  <a:schemeClr val="dk1"/>
                </a:solidFill>
                <a:latin typeface="Montserrat"/>
                <a:ea typeface="Montserrat"/>
                <a:cs typeface="Montserrat"/>
                <a:sym typeface="Montserrat"/>
              </a:rPr>
              <a:t>: Keep note of what did or didn’t work this year. Did a Summer Sale launched in August work particularly well? Try to replicate that next year! </a:t>
            </a:r>
            <a:br>
              <a:rPr lang="en-GB" sz="1200" dirty="0">
                <a:solidFill>
                  <a:schemeClr val="dk1"/>
                </a:solidFill>
                <a:latin typeface="Montserrat"/>
                <a:ea typeface="Montserrat"/>
                <a:cs typeface="Montserrat"/>
                <a:sym typeface="Montserrat"/>
              </a:rPr>
            </a:b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p:txBody>
      </p:sp>
    </p:spTree>
    <p:extLst>
      <p:ext uri="{BB962C8B-B14F-4D97-AF65-F5344CB8AC3E}">
        <p14:creationId xmlns:p14="http://schemas.microsoft.com/office/powerpoint/2010/main" val="206167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lvl="0" algn="just">
              <a:lnSpc>
                <a:spcPct val="115000"/>
              </a:lnSpc>
              <a:spcBef>
                <a:spcPts val="1200"/>
              </a:spcBef>
              <a:spcAft>
                <a:spcPts val="1200"/>
              </a:spcAft>
            </a:pPr>
            <a:r>
              <a:rPr lang="en-GB" sz="800" b="1" dirty="0">
                <a:solidFill>
                  <a:srgbClr val="1E1C56"/>
                </a:solidFill>
                <a:latin typeface="Montserrat"/>
                <a:ea typeface="Montserrat"/>
                <a:cs typeface="Montserrat"/>
                <a:sym typeface="Montserrat"/>
              </a:rPr>
              <a:t>Developing Your 2022 Ads Strategy</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9;p16">
            <a:extLst>
              <a:ext uri="{FF2B5EF4-FFF2-40B4-BE49-F238E27FC236}">
                <a16:creationId xmlns:a16="http://schemas.microsoft.com/office/drawing/2014/main" id="{518FD758-26A3-1549-9396-92F29C0944A6}"/>
              </a:ext>
            </a:extLst>
          </p:cNvPr>
          <p:cNvSpPr txBox="1">
            <a:spLocks noGrp="1"/>
          </p:cNvSpPr>
          <p:nvPr>
            <p:ph type="body" idx="1"/>
          </p:nvPr>
        </p:nvSpPr>
        <p:spPr>
          <a:xfrm>
            <a:off x="506100" y="1072551"/>
            <a:ext cx="3226914" cy="3629072"/>
          </a:xfrm>
          <a:prstGeom prst="rect">
            <a:avLst/>
          </a:prstGeom>
        </p:spPr>
        <p:txBody>
          <a:bodyPr spcFirstLastPara="1" wrap="square" lIns="91425" tIns="91425" rIns="91425" bIns="91425" anchor="t" anchorCtr="0">
            <a:noAutofit/>
          </a:bodyPr>
          <a:lstStyle/>
          <a:p>
            <a:pPr marL="0" lvl="0" indent="0" algn="just" rtl="0">
              <a:lnSpc>
                <a:spcPct val="150000"/>
              </a:lnSpc>
              <a:spcBef>
                <a:spcPts val="1200"/>
              </a:spcBef>
              <a:spcAft>
                <a:spcPts val="0"/>
              </a:spcAft>
              <a:buNone/>
            </a:pPr>
            <a:r>
              <a:rPr lang="en-GB" sz="1500" dirty="0">
                <a:solidFill>
                  <a:srgbClr val="1E1C56"/>
                </a:solidFill>
                <a:latin typeface="Montserrat Black"/>
                <a:ea typeface="Montserrat Black"/>
                <a:cs typeface="Montserrat Black"/>
                <a:sym typeface="Montserrat Black"/>
              </a:rPr>
              <a:t>Dates for your diary</a:t>
            </a:r>
            <a:endParaRPr sz="1500" dirty="0">
              <a:solidFill>
                <a:srgbClr val="1E1C56"/>
              </a:solidFill>
              <a:latin typeface="Montserrat Black"/>
              <a:ea typeface="Montserrat Black"/>
              <a:cs typeface="Montserrat Black"/>
              <a:sym typeface="Montserrat Black"/>
            </a:endParaRPr>
          </a:p>
          <a:p>
            <a:pPr marL="0" lvl="0" indent="0">
              <a:lnSpc>
                <a:spcPct val="150000"/>
              </a:lnSpc>
              <a:spcBef>
                <a:spcPts val="1200"/>
              </a:spcBef>
              <a:buNone/>
            </a:pPr>
            <a:r>
              <a:rPr lang="en-GB" sz="1200" dirty="0">
                <a:solidFill>
                  <a:schemeClr val="dk1"/>
                </a:solidFill>
                <a:latin typeface="Montserrat"/>
                <a:ea typeface="Montserrat"/>
                <a:cs typeface="Montserrat"/>
                <a:sym typeface="Montserrat"/>
              </a:rPr>
              <a:t>January sales</a:t>
            </a:r>
          </a:p>
          <a:p>
            <a:pPr marL="0" lvl="0" indent="0">
              <a:lnSpc>
                <a:spcPct val="150000"/>
              </a:lnSpc>
              <a:spcBef>
                <a:spcPts val="1200"/>
              </a:spcBef>
              <a:buNone/>
            </a:pPr>
            <a:r>
              <a:rPr lang="en-GB" sz="1200" dirty="0">
                <a:solidFill>
                  <a:schemeClr val="dk1"/>
                </a:solidFill>
                <a:latin typeface="Montserrat"/>
                <a:ea typeface="Montserrat"/>
                <a:cs typeface="Montserrat"/>
                <a:sym typeface="Montserrat"/>
              </a:rPr>
              <a:t>Valentine’s Day</a:t>
            </a:r>
          </a:p>
          <a:p>
            <a:pPr marL="0" lvl="0" indent="0">
              <a:lnSpc>
                <a:spcPct val="150000"/>
              </a:lnSpc>
              <a:spcBef>
                <a:spcPts val="1200"/>
              </a:spcBef>
              <a:buNone/>
            </a:pPr>
            <a:r>
              <a:rPr lang="en-GB" sz="1200" dirty="0">
                <a:solidFill>
                  <a:schemeClr val="dk1"/>
                </a:solidFill>
                <a:latin typeface="Montserrat"/>
                <a:ea typeface="Montserrat"/>
                <a:cs typeface="Montserrat"/>
                <a:sym typeface="Montserrat"/>
              </a:rPr>
              <a:t>Mother’s Day</a:t>
            </a:r>
          </a:p>
          <a:p>
            <a:pPr marL="0" lvl="0" indent="0">
              <a:lnSpc>
                <a:spcPct val="150000"/>
              </a:lnSpc>
              <a:spcBef>
                <a:spcPts val="1200"/>
              </a:spcBef>
              <a:buNone/>
            </a:pPr>
            <a:r>
              <a:rPr lang="en-GB" sz="1200" dirty="0">
                <a:solidFill>
                  <a:schemeClr val="dk1"/>
                </a:solidFill>
                <a:latin typeface="Montserrat"/>
                <a:ea typeface="Montserrat"/>
                <a:cs typeface="Montserrat"/>
                <a:sym typeface="Montserrat"/>
              </a:rPr>
              <a:t>Easter </a:t>
            </a:r>
          </a:p>
          <a:p>
            <a:pPr marL="0" lvl="0" indent="0">
              <a:lnSpc>
                <a:spcPct val="150000"/>
              </a:lnSpc>
              <a:spcBef>
                <a:spcPts val="1200"/>
              </a:spcBef>
              <a:buNone/>
            </a:pPr>
            <a:r>
              <a:rPr lang="en-GB" sz="1200" dirty="0">
                <a:solidFill>
                  <a:schemeClr val="dk1"/>
                </a:solidFill>
                <a:latin typeface="Montserrat"/>
                <a:ea typeface="Montserrat"/>
                <a:cs typeface="Montserrat"/>
                <a:sym typeface="Montserrat"/>
              </a:rPr>
              <a:t>Father’s Day</a:t>
            </a:r>
          </a:p>
          <a:p>
            <a:pPr marL="0" lvl="0" indent="0">
              <a:lnSpc>
                <a:spcPct val="150000"/>
              </a:lnSpc>
              <a:spcBef>
                <a:spcPts val="1200"/>
              </a:spcBef>
              <a:buNone/>
            </a:pPr>
            <a:r>
              <a:rPr lang="en-GB" sz="1200" dirty="0">
                <a:solidFill>
                  <a:schemeClr val="dk1"/>
                </a:solidFill>
                <a:latin typeface="Montserrat"/>
                <a:ea typeface="Montserrat"/>
                <a:cs typeface="Montserrat"/>
                <a:sym typeface="Montserrat"/>
              </a:rPr>
              <a:t>Back to school</a:t>
            </a:r>
          </a:p>
          <a:p>
            <a:pPr marL="0" lvl="0" indent="0">
              <a:lnSpc>
                <a:spcPct val="150000"/>
              </a:lnSpc>
              <a:spcBef>
                <a:spcPts val="1200"/>
              </a:spcBef>
              <a:buNone/>
            </a:pPr>
            <a:r>
              <a:rPr lang="en-GB" sz="1200" dirty="0">
                <a:solidFill>
                  <a:schemeClr val="dk1"/>
                </a:solidFill>
                <a:latin typeface="Montserrat"/>
                <a:ea typeface="Montserrat"/>
                <a:cs typeface="Montserrat"/>
                <a:sym typeface="Montserrat"/>
              </a:rPr>
              <a:t>Halloween</a:t>
            </a:r>
          </a:p>
          <a:p>
            <a:pPr marL="0" lvl="0" indent="0">
              <a:lnSpc>
                <a:spcPct val="150000"/>
              </a:lnSpc>
              <a:spcBef>
                <a:spcPts val="1200"/>
              </a:spcBef>
              <a:buNone/>
            </a:pPr>
            <a:endParaRPr lang="en-GB" sz="1200" dirty="0">
              <a:solidFill>
                <a:schemeClr val="dk1"/>
              </a:solidFill>
              <a:latin typeface="Montserrat"/>
              <a:ea typeface="Montserrat"/>
              <a:cs typeface="Montserrat"/>
              <a:sym typeface="Montserrat"/>
            </a:endParaRPr>
          </a:p>
          <a:p>
            <a:pPr marL="0" lvl="0" indent="0">
              <a:lnSpc>
                <a:spcPct val="150000"/>
              </a:lnSpc>
              <a:spcBef>
                <a:spcPts val="1200"/>
              </a:spcBef>
              <a:buNone/>
            </a:pPr>
            <a:endParaRPr lang="en-GB" sz="1200" dirty="0">
              <a:solidFill>
                <a:schemeClr val="dk1"/>
              </a:solidFill>
              <a:latin typeface="Montserrat"/>
              <a:ea typeface="Montserrat"/>
              <a:cs typeface="Montserrat"/>
              <a:sym typeface="Montserrat"/>
            </a:endParaRPr>
          </a:p>
        </p:txBody>
      </p:sp>
      <p:sp>
        <p:nvSpPr>
          <p:cNvPr id="9" name="Google Shape;79;p16">
            <a:extLst>
              <a:ext uri="{FF2B5EF4-FFF2-40B4-BE49-F238E27FC236}">
                <a16:creationId xmlns:a16="http://schemas.microsoft.com/office/drawing/2014/main" id="{2D4A4D56-3B1C-5F4D-A308-46F6845094CD}"/>
              </a:ext>
            </a:extLst>
          </p:cNvPr>
          <p:cNvSpPr txBox="1">
            <a:spLocks/>
          </p:cNvSpPr>
          <p:nvPr/>
        </p:nvSpPr>
        <p:spPr>
          <a:xfrm>
            <a:off x="3920175" y="1072551"/>
            <a:ext cx="3226914" cy="36290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just">
              <a:lnSpc>
                <a:spcPct val="150000"/>
              </a:lnSpc>
              <a:spcBef>
                <a:spcPts val="1200"/>
              </a:spcBef>
              <a:buFont typeface="Arial"/>
              <a:buNone/>
            </a:pPr>
            <a:endParaRPr lang="en-GB" sz="1500" dirty="0">
              <a:solidFill>
                <a:srgbClr val="1E1C56"/>
              </a:solidFill>
              <a:latin typeface="Montserrat Black"/>
              <a:ea typeface="Montserrat Black"/>
              <a:cs typeface="Montserrat Black"/>
              <a:sym typeface="Montserrat Black"/>
            </a:endParaRPr>
          </a:p>
          <a:p>
            <a:pPr marL="0" indent="0">
              <a:lnSpc>
                <a:spcPct val="150000"/>
              </a:lnSpc>
              <a:spcBef>
                <a:spcPts val="1200"/>
              </a:spcBef>
              <a:buFont typeface="Arial"/>
              <a:buNone/>
            </a:pPr>
            <a:r>
              <a:rPr lang="en-GB" sz="1200" dirty="0">
                <a:solidFill>
                  <a:schemeClr val="dk1"/>
                </a:solidFill>
                <a:latin typeface="Montserrat"/>
                <a:ea typeface="Montserrat"/>
                <a:cs typeface="Montserrat"/>
                <a:sym typeface="Montserrat"/>
              </a:rPr>
              <a:t>Black Friday</a:t>
            </a:r>
          </a:p>
          <a:p>
            <a:pPr marL="0" indent="0">
              <a:lnSpc>
                <a:spcPct val="150000"/>
              </a:lnSpc>
              <a:spcBef>
                <a:spcPts val="1200"/>
              </a:spcBef>
              <a:buFont typeface="Arial"/>
              <a:buNone/>
            </a:pPr>
            <a:r>
              <a:rPr lang="en-GB" sz="1200" dirty="0">
                <a:solidFill>
                  <a:schemeClr val="dk1"/>
                </a:solidFill>
                <a:latin typeface="Montserrat"/>
                <a:ea typeface="Montserrat"/>
                <a:cs typeface="Montserrat"/>
                <a:sym typeface="Montserrat"/>
              </a:rPr>
              <a:t>Cyber Monday</a:t>
            </a:r>
          </a:p>
          <a:p>
            <a:pPr marL="0" indent="0">
              <a:lnSpc>
                <a:spcPct val="150000"/>
              </a:lnSpc>
              <a:spcBef>
                <a:spcPts val="1200"/>
              </a:spcBef>
              <a:buFont typeface="Arial"/>
              <a:buNone/>
            </a:pPr>
            <a:r>
              <a:rPr lang="en-GB" sz="1200" dirty="0">
                <a:solidFill>
                  <a:schemeClr val="dk1"/>
                </a:solidFill>
                <a:latin typeface="Montserrat"/>
                <a:ea typeface="Montserrat"/>
                <a:cs typeface="Montserrat"/>
                <a:sym typeface="Montserrat"/>
              </a:rPr>
              <a:t>Pre-Christmas</a:t>
            </a:r>
          </a:p>
          <a:p>
            <a:pPr marL="0" indent="0">
              <a:lnSpc>
                <a:spcPct val="150000"/>
              </a:lnSpc>
              <a:spcBef>
                <a:spcPts val="1200"/>
              </a:spcBef>
              <a:buFont typeface="Arial"/>
              <a:buNone/>
            </a:pPr>
            <a:r>
              <a:rPr lang="en-GB" sz="1200" dirty="0">
                <a:solidFill>
                  <a:schemeClr val="dk1"/>
                </a:solidFill>
                <a:latin typeface="Montserrat"/>
                <a:ea typeface="Montserrat"/>
                <a:cs typeface="Montserrat"/>
                <a:sym typeface="Montserrat"/>
              </a:rPr>
              <a:t>Boxing Day sales</a:t>
            </a:r>
          </a:p>
          <a:p>
            <a:pPr marL="0" indent="0">
              <a:lnSpc>
                <a:spcPct val="150000"/>
              </a:lnSpc>
              <a:spcBef>
                <a:spcPts val="1200"/>
              </a:spcBef>
              <a:buFont typeface="Arial"/>
              <a:buNone/>
            </a:pPr>
            <a:r>
              <a:rPr lang="en-GB" sz="1200" dirty="0">
                <a:solidFill>
                  <a:schemeClr val="dk1"/>
                </a:solidFill>
                <a:latin typeface="Montserrat"/>
                <a:ea typeface="Montserrat"/>
                <a:cs typeface="Montserrat"/>
                <a:sym typeface="Montserrat"/>
              </a:rPr>
              <a:t>Internal sales periods</a:t>
            </a:r>
          </a:p>
        </p:txBody>
      </p:sp>
    </p:spTree>
    <p:extLst>
      <p:ext uri="{BB962C8B-B14F-4D97-AF65-F5344CB8AC3E}">
        <p14:creationId xmlns:p14="http://schemas.microsoft.com/office/powerpoint/2010/main" val="34100708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p:nvPr/>
        </p:nvSpPr>
        <p:spPr>
          <a:xfrm>
            <a:off x="3428925" y="-1351058"/>
            <a:ext cx="7515300" cy="7515300"/>
          </a:xfrm>
          <a:prstGeom prst="ellipse">
            <a:avLst/>
          </a:prstGeom>
          <a:solidFill>
            <a:srgbClr val="E9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txBox="1">
            <a:spLocks noGrp="1"/>
          </p:cNvSpPr>
          <p:nvPr>
            <p:ph type="title"/>
          </p:nvPr>
        </p:nvSpPr>
        <p:spPr>
          <a:xfrm>
            <a:off x="0" y="-75"/>
            <a:ext cx="9191700" cy="5143500"/>
          </a:xfrm>
          <a:prstGeom prst="rect">
            <a:avLst/>
          </a:prstGeom>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None/>
            </a:pPr>
            <a:r>
              <a:rPr lang="en-GB" sz="4300" dirty="0">
                <a:solidFill>
                  <a:srgbClr val="1E1C56"/>
                </a:solidFill>
                <a:latin typeface="Montserrat Black"/>
                <a:ea typeface="Montserrat"/>
                <a:cs typeface="Montserrat"/>
                <a:sym typeface="Montserrat Black"/>
              </a:rPr>
              <a:t>Key Takeaways</a:t>
            </a:r>
            <a:endParaRPr sz="4800" dirty="0">
              <a:latin typeface="Montserrat"/>
              <a:ea typeface="Montserrat"/>
              <a:cs typeface="Montserrat"/>
              <a:sym typeface="Montserrat"/>
            </a:endParaRPr>
          </a:p>
        </p:txBody>
      </p:sp>
      <p:pic>
        <p:nvPicPr>
          <p:cNvPr id="73" name="Google Shape;73;p15"/>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6" name="Google Shape;88;p17">
            <a:extLst>
              <a:ext uri="{FF2B5EF4-FFF2-40B4-BE49-F238E27FC236}">
                <a16:creationId xmlns:a16="http://schemas.microsoft.com/office/drawing/2014/main" id="{BDB6654B-A585-E643-9A8E-090D67BE04A2}"/>
              </a:ext>
            </a:extLst>
          </p:cNvPr>
          <p:cNvSpPr/>
          <p:nvPr/>
        </p:nvSpPr>
        <p:spPr>
          <a:xfrm>
            <a:off x="4289250" y="3169275"/>
            <a:ext cx="565500" cy="565500"/>
          </a:xfrm>
          <a:prstGeom prst="ellipse">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9;p17">
            <a:extLst>
              <a:ext uri="{FF2B5EF4-FFF2-40B4-BE49-F238E27FC236}">
                <a16:creationId xmlns:a16="http://schemas.microsoft.com/office/drawing/2014/main" id="{DC949D6E-1460-394E-A0D5-D3BCB8F4E1C0}"/>
              </a:ext>
            </a:extLst>
          </p:cNvPr>
          <p:cNvSpPr txBox="1">
            <a:spLocks/>
          </p:cNvSpPr>
          <p:nvPr/>
        </p:nvSpPr>
        <p:spPr>
          <a:xfrm>
            <a:off x="0" y="3248025"/>
            <a:ext cx="9144000" cy="39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buNone/>
            </a:pPr>
            <a:r>
              <a:rPr lang="en-GB" sz="1000" dirty="0">
                <a:solidFill>
                  <a:srgbClr val="1E1C56"/>
                </a:solidFill>
                <a:latin typeface="Montserrat SemiBold"/>
                <a:ea typeface="Montserrat SemiBold"/>
                <a:cs typeface="Montserrat SemiBold"/>
                <a:sym typeface="Montserrat SemiBold"/>
              </a:rPr>
              <a:t>Conclusion</a:t>
            </a:r>
          </a:p>
        </p:txBody>
      </p:sp>
    </p:spTree>
    <p:extLst>
      <p:ext uri="{BB962C8B-B14F-4D97-AF65-F5344CB8AC3E}">
        <p14:creationId xmlns:p14="http://schemas.microsoft.com/office/powerpoint/2010/main" val="3106538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marL="0" lvl="0" indent="0" algn="just" rtl="0">
              <a:lnSpc>
                <a:spcPct val="115000"/>
              </a:lnSpc>
              <a:spcBef>
                <a:spcPts val="1200"/>
              </a:spcBef>
              <a:spcAft>
                <a:spcPts val="1200"/>
              </a:spcAft>
              <a:buNone/>
            </a:pPr>
            <a:r>
              <a:rPr lang="en-GB" sz="1300" dirty="0">
                <a:solidFill>
                  <a:srgbClr val="1E1C56"/>
                </a:solidFill>
                <a:latin typeface="Montserrat Black"/>
                <a:ea typeface="Montserrat"/>
                <a:cs typeface="Montserrat"/>
                <a:sym typeface="Montserrat Black"/>
              </a:rPr>
              <a:t>What will we cover?</a:t>
            </a:r>
            <a:endParaRPr sz="2600" dirty="0">
              <a:latin typeface="Montserrat"/>
              <a:ea typeface="Montserrat"/>
              <a:cs typeface="Montserrat"/>
              <a:sym typeface="Montserrat"/>
            </a:endParaRPr>
          </a:p>
        </p:txBody>
      </p:sp>
      <p:sp>
        <p:nvSpPr>
          <p:cNvPr id="64" name="Google Shape;64;p14"/>
          <p:cNvSpPr txBox="1">
            <a:spLocks noGrp="1"/>
          </p:cNvSpPr>
          <p:nvPr>
            <p:ph type="body" idx="1"/>
          </p:nvPr>
        </p:nvSpPr>
        <p:spPr>
          <a:xfrm>
            <a:off x="506100" y="1247402"/>
            <a:ext cx="4616743" cy="3153808"/>
          </a:xfrm>
          <a:prstGeom prst="rect">
            <a:avLst/>
          </a:prstGeom>
        </p:spPr>
        <p:txBody>
          <a:bodyPr spcFirstLastPara="1" wrap="square" lIns="91425" tIns="91425" rIns="91425" bIns="91425" anchor="t" anchorCtr="0">
            <a:noAutofit/>
          </a:bodyPr>
          <a:lstStyle/>
          <a:p>
            <a:pPr marL="152400" indent="0" algn="just">
              <a:lnSpc>
                <a:spcPct val="150000"/>
              </a:lnSpc>
              <a:spcBef>
                <a:spcPts val="1200"/>
              </a:spcBef>
              <a:buClr>
                <a:srgbClr val="1E1C56"/>
              </a:buClr>
              <a:buSzPts val="1200"/>
              <a:buNone/>
            </a:pPr>
            <a:r>
              <a:rPr lang="en-GB" sz="1200" b="1" dirty="0">
                <a:solidFill>
                  <a:srgbClr val="1E1C56"/>
                </a:solidFill>
                <a:latin typeface="Montserrat"/>
                <a:ea typeface="Montserrat"/>
                <a:cs typeface="Montserrat"/>
                <a:sym typeface="Montserrat"/>
              </a:rPr>
              <a:t>What is Facebook Advertising? </a:t>
            </a:r>
          </a:p>
          <a:p>
            <a:pPr marL="152400" lvl="0" indent="0" algn="just" rtl="0">
              <a:lnSpc>
                <a:spcPct val="150000"/>
              </a:lnSpc>
              <a:spcBef>
                <a:spcPts val="1200"/>
              </a:spcBef>
              <a:spcAft>
                <a:spcPts val="0"/>
              </a:spcAft>
              <a:buClr>
                <a:srgbClr val="1E1C56"/>
              </a:buClr>
              <a:buSzPts val="1200"/>
              <a:buNone/>
            </a:pPr>
            <a:r>
              <a:rPr lang="en-GB" sz="1200" b="1" dirty="0">
                <a:solidFill>
                  <a:srgbClr val="1E1C56"/>
                </a:solidFill>
                <a:highlight>
                  <a:srgbClr val="FFFFFF"/>
                </a:highlight>
                <a:latin typeface="Montserrat"/>
                <a:ea typeface="Montserrat"/>
                <a:cs typeface="Montserrat"/>
                <a:sym typeface="Montserrat"/>
              </a:rPr>
              <a:t>Campaign Objectives </a:t>
            </a:r>
            <a:endParaRPr lang="en-GB" sz="1200" b="1" i="1" dirty="0">
              <a:solidFill>
                <a:srgbClr val="1E1C56"/>
              </a:solidFill>
              <a:highlight>
                <a:srgbClr val="FFFFFF"/>
              </a:highlight>
              <a:latin typeface="Montserrat"/>
              <a:ea typeface="Montserrat"/>
              <a:cs typeface="Montserrat"/>
              <a:sym typeface="Montserrat"/>
            </a:endParaRPr>
          </a:p>
          <a:p>
            <a:pPr marL="152400" lvl="0" indent="0" algn="just" rtl="0">
              <a:lnSpc>
                <a:spcPct val="150000"/>
              </a:lnSpc>
              <a:spcBef>
                <a:spcPts val="1200"/>
              </a:spcBef>
              <a:spcAft>
                <a:spcPts val="0"/>
              </a:spcAft>
              <a:buClr>
                <a:srgbClr val="1E1C56"/>
              </a:buClr>
              <a:buSzPts val="1200"/>
              <a:buNone/>
            </a:pPr>
            <a:r>
              <a:rPr lang="en-GB" sz="1200" b="1" dirty="0">
                <a:solidFill>
                  <a:srgbClr val="1E1C56"/>
                </a:solidFill>
                <a:highlight>
                  <a:srgbClr val="FFFFFF"/>
                </a:highlight>
                <a:latin typeface="Montserrat"/>
                <a:ea typeface="Montserrat"/>
                <a:cs typeface="Montserrat"/>
                <a:sym typeface="Montserrat"/>
              </a:rPr>
              <a:t>Audiences </a:t>
            </a:r>
            <a:endParaRPr lang="en-GB" sz="1200" b="1" i="1" dirty="0">
              <a:solidFill>
                <a:srgbClr val="1E1C56"/>
              </a:solidFill>
              <a:highlight>
                <a:srgbClr val="FFFFFF"/>
              </a:highlight>
              <a:latin typeface="Montserrat"/>
              <a:ea typeface="Montserrat"/>
              <a:cs typeface="Montserrat"/>
              <a:sym typeface="Montserrat"/>
            </a:endParaRPr>
          </a:p>
          <a:p>
            <a:pPr marL="152400" lvl="0" indent="0" algn="just" rtl="0">
              <a:lnSpc>
                <a:spcPct val="150000"/>
              </a:lnSpc>
              <a:spcBef>
                <a:spcPts val="1200"/>
              </a:spcBef>
              <a:spcAft>
                <a:spcPts val="0"/>
              </a:spcAft>
              <a:buClr>
                <a:srgbClr val="1E1C56"/>
              </a:buClr>
              <a:buSzPts val="1200"/>
              <a:buNone/>
            </a:pPr>
            <a:r>
              <a:rPr lang="en-GB" sz="1200" b="1" dirty="0">
                <a:solidFill>
                  <a:srgbClr val="1E1C56"/>
                </a:solidFill>
                <a:highlight>
                  <a:srgbClr val="FFFFFF"/>
                </a:highlight>
                <a:latin typeface="Montserrat"/>
                <a:ea typeface="Montserrat"/>
                <a:cs typeface="Montserrat"/>
                <a:sym typeface="Montserrat"/>
              </a:rPr>
              <a:t>The Importance of Creative </a:t>
            </a:r>
            <a:endParaRPr lang="en-GB" sz="1200" i="1" dirty="0">
              <a:solidFill>
                <a:srgbClr val="1E1C56"/>
              </a:solidFill>
              <a:highlight>
                <a:srgbClr val="FFFFFF"/>
              </a:highlight>
              <a:latin typeface="Montserrat"/>
              <a:ea typeface="Montserrat"/>
              <a:cs typeface="Montserrat"/>
              <a:sym typeface="Montserrat"/>
            </a:endParaRPr>
          </a:p>
          <a:p>
            <a:pPr marL="152400" indent="0" algn="just">
              <a:lnSpc>
                <a:spcPct val="150000"/>
              </a:lnSpc>
              <a:spcBef>
                <a:spcPts val="1200"/>
              </a:spcBef>
              <a:buClr>
                <a:srgbClr val="1E1C56"/>
              </a:buClr>
              <a:buSzPts val="1200"/>
              <a:buNone/>
            </a:pPr>
            <a:r>
              <a:rPr lang="en-GB" sz="1200" b="1" dirty="0">
                <a:solidFill>
                  <a:srgbClr val="1E1C56"/>
                </a:solidFill>
                <a:highlight>
                  <a:srgbClr val="FFFFFF"/>
                </a:highlight>
                <a:latin typeface="Montserrat"/>
                <a:ea typeface="Montserrat"/>
                <a:cs typeface="Montserrat"/>
                <a:sym typeface="Montserrat"/>
              </a:rPr>
              <a:t>Facebook Ads Manager </a:t>
            </a:r>
            <a:endParaRPr lang="en-GB" sz="1200" b="1" i="1" dirty="0">
              <a:solidFill>
                <a:srgbClr val="1E1C56"/>
              </a:solidFill>
              <a:highlight>
                <a:srgbClr val="FFFFFF"/>
              </a:highlight>
              <a:latin typeface="Montserrat"/>
              <a:ea typeface="Montserrat"/>
              <a:cs typeface="Montserrat"/>
              <a:sym typeface="Montserrat"/>
            </a:endParaRPr>
          </a:p>
          <a:p>
            <a:pPr marL="152400" indent="0" algn="just">
              <a:lnSpc>
                <a:spcPct val="150000"/>
              </a:lnSpc>
              <a:spcBef>
                <a:spcPts val="1200"/>
              </a:spcBef>
              <a:buClr>
                <a:srgbClr val="1E1C56"/>
              </a:buClr>
              <a:buSzPts val="1200"/>
              <a:buNone/>
            </a:pPr>
            <a:r>
              <a:rPr lang="en-GB" sz="1200" b="1" dirty="0">
                <a:solidFill>
                  <a:srgbClr val="1E1C56"/>
                </a:solidFill>
                <a:highlight>
                  <a:srgbClr val="FFFFFF"/>
                </a:highlight>
                <a:latin typeface="Montserrat"/>
                <a:ea typeface="Montserrat"/>
                <a:cs typeface="Montserrat"/>
                <a:sym typeface="Montserrat"/>
              </a:rPr>
              <a:t>The Facebook Pixel </a:t>
            </a:r>
            <a:endParaRPr lang="en-GB" sz="1200" i="1" dirty="0">
              <a:solidFill>
                <a:srgbClr val="1E1C56"/>
              </a:solidFill>
              <a:highlight>
                <a:srgbClr val="FFFFFF"/>
              </a:highlight>
              <a:latin typeface="Montserrat"/>
              <a:ea typeface="Montserrat"/>
              <a:cs typeface="Montserrat"/>
              <a:sym typeface="Montserrat"/>
            </a:endParaRPr>
          </a:p>
          <a:p>
            <a:pPr marL="152400" indent="0" algn="just">
              <a:lnSpc>
                <a:spcPct val="150000"/>
              </a:lnSpc>
              <a:spcBef>
                <a:spcPts val="1200"/>
              </a:spcBef>
              <a:buClr>
                <a:srgbClr val="1E1C56"/>
              </a:buClr>
              <a:buSzPts val="1200"/>
              <a:buNone/>
            </a:pPr>
            <a:endParaRPr lang="en-GB" sz="1200" i="1" dirty="0">
              <a:solidFill>
                <a:srgbClr val="1E1C56"/>
              </a:solidFill>
              <a:highlight>
                <a:srgbClr val="FFFFFF"/>
              </a:highlight>
              <a:latin typeface="Montserrat"/>
              <a:ea typeface="Montserrat"/>
              <a:cs typeface="Montserrat"/>
              <a:sym typeface="Montserrat"/>
            </a:endParaRPr>
          </a:p>
          <a:p>
            <a:pPr marL="152400" lvl="0" indent="0" algn="just">
              <a:lnSpc>
                <a:spcPct val="150000"/>
              </a:lnSpc>
              <a:spcBef>
                <a:spcPts val="1200"/>
              </a:spcBef>
              <a:buClr>
                <a:srgbClr val="1E1C56"/>
              </a:buClr>
              <a:buSzPts val="1200"/>
              <a:buNone/>
            </a:pPr>
            <a:endParaRPr lang="en-GB" sz="1200" i="1" dirty="0">
              <a:solidFill>
                <a:srgbClr val="1E1C56"/>
              </a:solidFill>
              <a:highlight>
                <a:srgbClr val="FFFFFF"/>
              </a:highlight>
              <a:latin typeface="Montserrat"/>
              <a:ea typeface="Montserrat"/>
              <a:cs typeface="Montserrat"/>
              <a:sym typeface="Montserrat"/>
            </a:endParaRPr>
          </a:p>
        </p:txBody>
      </p:sp>
      <p:pic>
        <p:nvPicPr>
          <p:cNvPr id="65" name="Google Shape;65;p14"/>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66" name="Google Shape;66;p14"/>
          <p:cNvSpPr/>
          <p:nvPr/>
        </p:nvSpPr>
        <p:spPr>
          <a:xfrm>
            <a:off x="569125" y="933450"/>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4;p14">
            <a:extLst>
              <a:ext uri="{FF2B5EF4-FFF2-40B4-BE49-F238E27FC236}">
                <a16:creationId xmlns:a16="http://schemas.microsoft.com/office/drawing/2014/main" id="{75C5D130-7675-1F40-BF0D-AD3700FDF190}"/>
              </a:ext>
            </a:extLst>
          </p:cNvPr>
          <p:cNvSpPr txBox="1">
            <a:spLocks/>
          </p:cNvSpPr>
          <p:nvPr/>
        </p:nvSpPr>
        <p:spPr>
          <a:xfrm>
            <a:off x="4647026" y="1247402"/>
            <a:ext cx="3927850" cy="27298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52400" indent="0" algn="just">
              <a:lnSpc>
                <a:spcPct val="150000"/>
              </a:lnSpc>
              <a:spcBef>
                <a:spcPts val="1200"/>
              </a:spcBef>
              <a:buClr>
                <a:srgbClr val="1E1C56"/>
              </a:buClr>
              <a:buSzPts val="1200"/>
              <a:buNone/>
            </a:pPr>
            <a:r>
              <a:rPr lang="en-GB" sz="1200" b="1" dirty="0">
                <a:solidFill>
                  <a:srgbClr val="1E1C56"/>
                </a:solidFill>
                <a:highlight>
                  <a:srgbClr val="FFFFFF"/>
                </a:highlight>
                <a:latin typeface="Montserrat"/>
                <a:ea typeface="Montserrat"/>
                <a:cs typeface="Montserrat"/>
                <a:sym typeface="Montserrat"/>
              </a:rPr>
              <a:t>iOS14 Update </a:t>
            </a:r>
          </a:p>
          <a:p>
            <a:pPr marL="152400" indent="0" algn="just">
              <a:lnSpc>
                <a:spcPct val="150000"/>
              </a:lnSpc>
              <a:spcBef>
                <a:spcPts val="1200"/>
              </a:spcBef>
              <a:buClr>
                <a:srgbClr val="1E1C56"/>
              </a:buClr>
              <a:buSzPts val="1200"/>
              <a:buNone/>
            </a:pPr>
            <a:r>
              <a:rPr lang="en-GB" sz="1200" b="1" dirty="0">
                <a:solidFill>
                  <a:srgbClr val="1E1C56"/>
                </a:solidFill>
                <a:highlight>
                  <a:srgbClr val="FFFFFF"/>
                </a:highlight>
                <a:latin typeface="Montserrat"/>
                <a:ea typeface="Montserrat"/>
                <a:cs typeface="Montserrat"/>
                <a:sym typeface="Montserrat"/>
              </a:rPr>
              <a:t>Structuring a Campaign </a:t>
            </a:r>
            <a:endParaRPr lang="en-GB" sz="1200" b="1" i="1" dirty="0">
              <a:solidFill>
                <a:srgbClr val="1E1C56"/>
              </a:solidFill>
              <a:highlight>
                <a:srgbClr val="FFFFFF"/>
              </a:highlight>
              <a:latin typeface="Montserrat"/>
              <a:ea typeface="Montserrat"/>
              <a:cs typeface="Montserrat"/>
              <a:sym typeface="Montserrat"/>
            </a:endParaRPr>
          </a:p>
          <a:p>
            <a:pPr marL="152400" indent="0" algn="just">
              <a:lnSpc>
                <a:spcPct val="150000"/>
              </a:lnSpc>
              <a:spcBef>
                <a:spcPts val="1200"/>
              </a:spcBef>
              <a:buClr>
                <a:srgbClr val="1E1C56"/>
              </a:buClr>
              <a:buSzPts val="1200"/>
              <a:buNone/>
            </a:pPr>
            <a:r>
              <a:rPr lang="en-GB" sz="1200" b="1" dirty="0">
                <a:solidFill>
                  <a:srgbClr val="1E1C56"/>
                </a:solidFill>
                <a:highlight>
                  <a:srgbClr val="FFFFFF"/>
                </a:highlight>
                <a:latin typeface="Montserrat"/>
                <a:ea typeface="Montserrat"/>
                <a:cs typeface="Montserrat"/>
                <a:sym typeface="Montserrat"/>
              </a:rPr>
              <a:t>Measuring and Monitoring </a:t>
            </a:r>
          </a:p>
          <a:p>
            <a:pPr marL="152400" indent="0" algn="just">
              <a:lnSpc>
                <a:spcPct val="150000"/>
              </a:lnSpc>
              <a:spcBef>
                <a:spcPts val="1200"/>
              </a:spcBef>
              <a:buClr>
                <a:srgbClr val="1E1C56"/>
              </a:buClr>
              <a:buSzPts val="1200"/>
              <a:buNone/>
            </a:pPr>
            <a:r>
              <a:rPr lang="en-GB" sz="1200" b="1" dirty="0">
                <a:solidFill>
                  <a:srgbClr val="1E1C56"/>
                </a:solidFill>
                <a:highlight>
                  <a:srgbClr val="FFFFFF"/>
                </a:highlight>
                <a:latin typeface="Montserrat"/>
                <a:ea typeface="Montserrat"/>
                <a:cs typeface="Montserrat"/>
                <a:sym typeface="Montserrat"/>
              </a:rPr>
              <a:t>Live Demo – Freestyle </a:t>
            </a:r>
            <a:endParaRPr lang="en-GB" sz="1200" b="1" i="1" dirty="0">
              <a:solidFill>
                <a:srgbClr val="1E1C56"/>
              </a:solidFill>
              <a:highlight>
                <a:srgbClr val="FFFFFF"/>
              </a:highlight>
              <a:latin typeface="Montserrat"/>
              <a:ea typeface="Montserrat"/>
              <a:cs typeface="Montserrat"/>
              <a:sym typeface="Montserrat"/>
            </a:endParaRPr>
          </a:p>
          <a:p>
            <a:pPr marL="152400" indent="0" algn="just">
              <a:lnSpc>
                <a:spcPct val="150000"/>
              </a:lnSpc>
              <a:spcBef>
                <a:spcPts val="1200"/>
              </a:spcBef>
              <a:buClr>
                <a:srgbClr val="1E1C56"/>
              </a:buClr>
              <a:buSzPts val="1200"/>
              <a:buNone/>
            </a:pPr>
            <a:r>
              <a:rPr lang="en-GB" sz="1200" b="1" dirty="0">
                <a:solidFill>
                  <a:srgbClr val="1E1C56"/>
                </a:solidFill>
                <a:highlight>
                  <a:srgbClr val="FFFFFF"/>
                </a:highlight>
                <a:latin typeface="Montserrat"/>
                <a:ea typeface="Montserrat"/>
                <a:cs typeface="Montserrat"/>
                <a:sym typeface="Montserrat"/>
              </a:rPr>
              <a:t>Developing Your 2022 Strategy</a:t>
            </a:r>
          </a:p>
          <a:p>
            <a:pPr marL="152400" indent="0" algn="just">
              <a:lnSpc>
                <a:spcPct val="150000"/>
              </a:lnSpc>
              <a:spcBef>
                <a:spcPts val="1200"/>
              </a:spcBef>
              <a:buClr>
                <a:srgbClr val="1E1C56"/>
              </a:buClr>
              <a:buSzPts val="1200"/>
              <a:buNone/>
            </a:pPr>
            <a:r>
              <a:rPr lang="en-GB" sz="1200" b="1" dirty="0">
                <a:solidFill>
                  <a:srgbClr val="1E1C56"/>
                </a:solidFill>
                <a:highlight>
                  <a:srgbClr val="FFFFFF"/>
                </a:highlight>
                <a:latin typeface="Montserrat"/>
                <a:ea typeface="Montserrat"/>
                <a:cs typeface="Montserrat"/>
                <a:sym typeface="Montserrat"/>
              </a:rPr>
              <a:t>Key Takeaways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lvl="0" algn="just">
              <a:lnSpc>
                <a:spcPct val="115000"/>
              </a:lnSpc>
              <a:spcBef>
                <a:spcPts val="1200"/>
              </a:spcBef>
              <a:spcAft>
                <a:spcPts val="1200"/>
              </a:spcAft>
            </a:pPr>
            <a:r>
              <a:rPr lang="en-GB" sz="800" b="1" dirty="0">
                <a:solidFill>
                  <a:srgbClr val="1E1C56"/>
                </a:solidFill>
                <a:latin typeface="Montserrat"/>
                <a:ea typeface="Montserrat"/>
                <a:cs typeface="Montserrat"/>
                <a:sym typeface="Montserrat"/>
              </a:rPr>
              <a:t>Key Takeaways</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9;p16">
            <a:extLst>
              <a:ext uri="{FF2B5EF4-FFF2-40B4-BE49-F238E27FC236}">
                <a16:creationId xmlns:a16="http://schemas.microsoft.com/office/drawing/2014/main" id="{518FD758-26A3-1549-9396-92F29C0944A6}"/>
              </a:ext>
            </a:extLst>
          </p:cNvPr>
          <p:cNvSpPr txBox="1">
            <a:spLocks noGrp="1"/>
          </p:cNvSpPr>
          <p:nvPr>
            <p:ph type="body" idx="1"/>
          </p:nvPr>
        </p:nvSpPr>
        <p:spPr>
          <a:xfrm>
            <a:off x="506099" y="1072551"/>
            <a:ext cx="3251861" cy="2998398"/>
          </a:xfrm>
          <a:prstGeom prst="rect">
            <a:avLst/>
          </a:prstGeom>
        </p:spPr>
        <p:txBody>
          <a:bodyPr spcFirstLastPara="1" wrap="square" lIns="91425" tIns="91425" rIns="91425" bIns="91425" anchor="t" anchorCtr="0">
            <a:noAutofit/>
          </a:bodyPr>
          <a:lstStyle/>
          <a:p>
            <a:pPr marL="0" lvl="0" indent="0" algn="just" rtl="0">
              <a:lnSpc>
                <a:spcPct val="150000"/>
              </a:lnSpc>
              <a:spcBef>
                <a:spcPts val="1200"/>
              </a:spcBef>
              <a:spcAft>
                <a:spcPts val="0"/>
              </a:spcAft>
              <a:buNone/>
            </a:pPr>
            <a:r>
              <a:rPr lang="en-GB" sz="1500" dirty="0">
                <a:solidFill>
                  <a:srgbClr val="1E1C56"/>
                </a:solidFill>
                <a:latin typeface="Montserrat Black"/>
                <a:ea typeface="Montserrat Black"/>
                <a:cs typeface="Montserrat Black"/>
                <a:sym typeface="Montserrat Black"/>
              </a:rPr>
              <a:t>Top tips</a:t>
            </a:r>
            <a:endParaRPr sz="1500" dirty="0">
              <a:solidFill>
                <a:srgbClr val="1E1C56"/>
              </a:solidFill>
              <a:latin typeface="Montserrat Black"/>
              <a:ea typeface="Montserrat Black"/>
              <a:cs typeface="Montserrat Black"/>
              <a:sym typeface="Montserrat Black"/>
            </a:endParaRPr>
          </a:p>
          <a:p>
            <a:pPr marL="171450" lvl="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Build your audiences in advance</a:t>
            </a:r>
          </a:p>
          <a:p>
            <a:pPr marL="171450" lvl="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Data is your friend – listen to it </a:t>
            </a:r>
          </a:p>
          <a:p>
            <a:pPr marL="171450" lvl="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Get your website right</a:t>
            </a:r>
          </a:p>
          <a:p>
            <a:pPr marL="171450" lvl="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Creative is key</a:t>
            </a:r>
          </a:p>
          <a:p>
            <a:pPr marL="171450" lvl="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Install the FB Pixel</a:t>
            </a:r>
          </a:p>
          <a:p>
            <a:pPr marL="0" lvl="0" indent="0">
              <a:lnSpc>
                <a:spcPct val="150000"/>
              </a:lnSpc>
              <a:spcBef>
                <a:spcPts val="1200"/>
              </a:spcBef>
              <a:buNone/>
            </a:pPr>
            <a:endParaRPr lang="en-GB" sz="1200" dirty="0">
              <a:solidFill>
                <a:schemeClr val="dk1"/>
              </a:solidFill>
              <a:latin typeface="Montserrat"/>
              <a:ea typeface="Montserrat"/>
              <a:cs typeface="Montserrat"/>
              <a:sym typeface="Montserrat"/>
            </a:endParaRPr>
          </a:p>
          <a:p>
            <a:pPr marL="0" lvl="0" indent="0">
              <a:lnSpc>
                <a:spcPct val="150000"/>
              </a:lnSpc>
              <a:spcBef>
                <a:spcPts val="1200"/>
              </a:spcBef>
              <a:buNone/>
            </a:pPr>
            <a:endParaRPr lang="en-GB" sz="1200" dirty="0">
              <a:solidFill>
                <a:schemeClr val="dk1"/>
              </a:solidFill>
              <a:latin typeface="Montserrat"/>
              <a:ea typeface="Montserrat"/>
              <a:cs typeface="Montserrat"/>
              <a:sym typeface="Montserrat"/>
            </a:endParaRPr>
          </a:p>
          <a:p>
            <a:pPr marL="0" lvl="0" indent="0">
              <a:lnSpc>
                <a:spcPct val="150000"/>
              </a:lnSpc>
              <a:spcBef>
                <a:spcPts val="1200"/>
              </a:spcBef>
              <a:buNone/>
            </a:pPr>
            <a:endParaRPr lang="en-GB" sz="1200" dirty="0">
              <a:solidFill>
                <a:schemeClr val="dk1"/>
              </a:solidFill>
              <a:latin typeface="Montserrat"/>
              <a:ea typeface="Montserrat"/>
              <a:cs typeface="Montserrat"/>
              <a:sym typeface="Montserrat"/>
            </a:endParaRPr>
          </a:p>
        </p:txBody>
      </p:sp>
      <p:sp>
        <p:nvSpPr>
          <p:cNvPr id="6" name="Google Shape;79;p16">
            <a:extLst>
              <a:ext uri="{FF2B5EF4-FFF2-40B4-BE49-F238E27FC236}">
                <a16:creationId xmlns:a16="http://schemas.microsoft.com/office/drawing/2014/main" id="{B2B5D2B3-1A42-644E-B95B-E06287759F68}"/>
              </a:ext>
            </a:extLst>
          </p:cNvPr>
          <p:cNvSpPr txBox="1">
            <a:spLocks/>
          </p:cNvSpPr>
          <p:nvPr/>
        </p:nvSpPr>
        <p:spPr>
          <a:xfrm>
            <a:off x="4840206" y="1072551"/>
            <a:ext cx="3251861" cy="31470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50000"/>
              </a:lnSpc>
              <a:spcBef>
                <a:spcPts val="1200"/>
              </a:spcBef>
              <a:buFont typeface="Arial"/>
              <a:buNone/>
            </a:pPr>
            <a:endParaRPr lang="en-GB" sz="1200" dirty="0">
              <a:solidFill>
                <a:schemeClr val="dk1"/>
              </a:solidFill>
              <a:latin typeface="Montserrat"/>
              <a:ea typeface="Montserrat"/>
              <a:cs typeface="Montserrat"/>
              <a:sym typeface="Montserrat"/>
            </a:endParaRPr>
          </a:p>
          <a:p>
            <a:pPr marL="17145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Never stop testing</a:t>
            </a:r>
          </a:p>
          <a:p>
            <a:pPr marL="17145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Start small, grow gradually </a:t>
            </a:r>
          </a:p>
          <a:p>
            <a:pPr marL="17145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Allocate time for analysis</a:t>
            </a:r>
          </a:p>
          <a:p>
            <a:pPr marL="17145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Don’t change campaigns once live</a:t>
            </a:r>
          </a:p>
          <a:p>
            <a:pPr marL="171450" indent="-171450">
              <a:lnSpc>
                <a:spcPct val="150000"/>
              </a:lnSpc>
              <a:spcBef>
                <a:spcPts val="1200"/>
              </a:spcBef>
              <a:buFont typeface="Arial" panose="020B0604020202020204" pitchFamily="34" charset="0"/>
              <a:buChar char="•"/>
            </a:pPr>
            <a:r>
              <a:rPr lang="en-GB" sz="1200" dirty="0">
                <a:solidFill>
                  <a:schemeClr val="dk1"/>
                </a:solidFill>
                <a:latin typeface="Montserrat"/>
                <a:ea typeface="Montserrat"/>
                <a:cs typeface="Montserrat"/>
                <a:sym typeface="Montserrat"/>
              </a:rPr>
              <a:t>Listen, learn, adjust</a:t>
            </a:r>
          </a:p>
          <a:p>
            <a:pPr marL="0" indent="0">
              <a:lnSpc>
                <a:spcPct val="150000"/>
              </a:lnSpc>
              <a:spcBef>
                <a:spcPts val="1200"/>
              </a:spcBef>
              <a:buFont typeface="Arial"/>
              <a:buNone/>
            </a:pPr>
            <a:endParaRPr lang="en-GB" sz="1200" dirty="0">
              <a:solidFill>
                <a:schemeClr val="dk1"/>
              </a:solidFill>
              <a:latin typeface="Montserrat"/>
              <a:ea typeface="Montserrat"/>
              <a:cs typeface="Montserrat"/>
              <a:sym typeface="Montserrat"/>
            </a:endParaRPr>
          </a:p>
          <a:p>
            <a:pPr marL="0" indent="0">
              <a:lnSpc>
                <a:spcPct val="150000"/>
              </a:lnSpc>
              <a:spcBef>
                <a:spcPts val="1200"/>
              </a:spcBef>
              <a:buFont typeface="Arial"/>
              <a:buNone/>
            </a:pPr>
            <a:endParaRPr lang="en-GB" sz="1200" dirty="0">
              <a:solidFill>
                <a:schemeClr val="dk1"/>
              </a:solidFill>
              <a:latin typeface="Montserrat"/>
              <a:ea typeface="Montserrat"/>
              <a:cs typeface="Montserrat"/>
              <a:sym typeface="Montserrat"/>
            </a:endParaRPr>
          </a:p>
        </p:txBody>
      </p:sp>
    </p:spTree>
    <p:extLst>
      <p:ext uri="{BB962C8B-B14F-4D97-AF65-F5344CB8AC3E}">
        <p14:creationId xmlns:p14="http://schemas.microsoft.com/office/powerpoint/2010/main" val="18927050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p:nvPr/>
        </p:nvSpPr>
        <p:spPr>
          <a:xfrm>
            <a:off x="3428925" y="-1351058"/>
            <a:ext cx="7515300" cy="7515300"/>
          </a:xfrm>
          <a:prstGeom prst="ellipse">
            <a:avLst/>
          </a:prstGeom>
          <a:solidFill>
            <a:srgbClr val="E9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txBox="1">
            <a:spLocks noGrp="1"/>
          </p:cNvSpPr>
          <p:nvPr>
            <p:ph type="title"/>
          </p:nvPr>
        </p:nvSpPr>
        <p:spPr>
          <a:xfrm>
            <a:off x="0" y="-75"/>
            <a:ext cx="9191700" cy="5143500"/>
          </a:xfrm>
          <a:prstGeom prst="rect">
            <a:avLst/>
          </a:prstGeom>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None/>
            </a:pPr>
            <a:r>
              <a:rPr lang="en-GB" sz="4300" dirty="0">
                <a:solidFill>
                  <a:srgbClr val="1E1C56"/>
                </a:solidFill>
                <a:latin typeface="Montserrat Black"/>
                <a:ea typeface="Montserrat Black"/>
                <a:cs typeface="Montserrat Black"/>
                <a:sym typeface="Montserrat Black"/>
              </a:rPr>
              <a:t>Final Q&amp;A</a:t>
            </a:r>
            <a:endParaRPr sz="4800" dirty="0">
              <a:latin typeface="Montserrat"/>
              <a:ea typeface="Montserrat"/>
              <a:cs typeface="Montserrat"/>
              <a:sym typeface="Montserrat"/>
            </a:endParaRPr>
          </a:p>
        </p:txBody>
      </p:sp>
      <p:pic>
        <p:nvPicPr>
          <p:cNvPr id="73" name="Google Shape;73;p15"/>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6" name="Google Shape;88;p17">
            <a:extLst>
              <a:ext uri="{FF2B5EF4-FFF2-40B4-BE49-F238E27FC236}">
                <a16:creationId xmlns:a16="http://schemas.microsoft.com/office/drawing/2014/main" id="{BDB6654B-A585-E643-9A8E-090D67BE04A2}"/>
              </a:ext>
            </a:extLst>
          </p:cNvPr>
          <p:cNvSpPr/>
          <p:nvPr/>
        </p:nvSpPr>
        <p:spPr>
          <a:xfrm>
            <a:off x="4289250" y="3169275"/>
            <a:ext cx="565500" cy="565500"/>
          </a:xfrm>
          <a:prstGeom prst="ellipse">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9;p17">
            <a:extLst>
              <a:ext uri="{FF2B5EF4-FFF2-40B4-BE49-F238E27FC236}">
                <a16:creationId xmlns:a16="http://schemas.microsoft.com/office/drawing/2014/main" id="{DC949D6E-1460-394E-A0D5-D3BCB8F4E1C0}"/>
              </a:ext>
            </a:extLst>
          </p:cNvPr>
          <p:cNvSpPr txBox="1">
            <a:spLocks/>
          </p:cNvSpPr>
          <p:nvPr/>
        </p:nvSpPr>
        <p:spPr>
          <a:xfrm>
            <a:off x="0" y="3248025"/>
            <a:ext cx="9144000" cy="39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buFont typeface="Arial"/>
              <a:buNone/>
            </a:pPr>
            <a:r>
              <a:rPr lang="en-GB" sz="1000" dirty="0">
                <a:solidFill>
                  <a:srgbClr val="1E1C56"/>
                </a:solidFill>
                <a:latin typeface="Montserrat SemiBold"/>
                <a:ea typeface="Montserrat SemiBold"/>
                <a:cs typeface="Montserrat SemiBold"/>
                <a:sym typeface="Montserrat SemiBold"/>
              </a:rPr>
              <a:t>Any questions?</a:t>
            </a:r>
          </a:p>
        </p:txBody>
      </p:sp>
    </p:spTree>
    <p:extLst>
      <p:ext uri="{BB962C8B-B14F-4D97-AF65-F5344CB8AC3E}">
        <p14:creationId xmlns:p14="http://schemas.microsoft.com/office/powerpoint/2010/main" val="3617013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ctrTitle"/>
          </p:nvPr>
        </p:nvSpPr>
        <p:spPr>
          <a:xfrm>
            <a:off x="311700" y="1545825"/>
            <a:ext cx="8520600" cy="189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 sz="6000" dirty="0">
                <a:solidFill>
                  <a:srgbClr val="1E1C56"/>
                </a:solidFill>
                <a:latin typeface="Montserrat Black"/>
                <a:ea typeface="Montserrat Black"/>
                <a:cs typeface="Montserrat Black"/>
                <a:sym typeface="Montserrat Black"/>
              </a:rPr>
              <a:t>Thank you</a:t>
            </a:r>
            <a:endParaRPr sz="6000" dirty="0">
              <a:latin typeface="Montserrat"/>
              <a:ea typeface="Montserrat"/>
              <a:cs typeface="Montserrat"/>
              <a:sym typeface="Montserrat"/>
            </a:endParaRPr>
          </a:p>
        </p:txBody>
      </p:sp>
      <p:sp>
        <p:nvSpPr>
          <p:cNvPr id="88" name="Google Shape;88;p17"/>
          <p:cNvSpPr/>
          <p:nvPr/>
        </p:nvSpPr>
        <p:spPr>
          <a:xfrm>
            <a:off x="4289250" y="3169275"/>
            <a:ext cx="565500" cy="565500"/>
          </a:xfrm>
          <a:prstGeom prst="ellipse">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7"/>
          <p:cNvSpPr txBox="1">
            <a:spLocks noGrp="1"/>
          </p:cNvSpPr>
          <p:nvPr>
            <p:ph type="subTitle" idx="1"/>
          </p:nvPr>
        </p:nvSpPr>
        <p:spPr>
          <a:xfrm>
            <a:off x="0" y="3248025"/>
            <a:ext cx="9144000" cy="39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1000" dirty="0">
                <a:solidFill>
                  <a:srgbClr val="1E1C56"/>
                </a:solidFill>
                <a:latin typeface="Montserrat SemiBold"/>
                <a:ea typeface="Montserrat SemiBold"/>
                <a:cs typeface="Montserrat SemiBold"/>
                <a:sym typeface="Montserrat SemiBold"/>
              </a:rPr>
              <a:t>Any Questions?</a:t>
            </a:r>
            <a:endParaRPr sz="1000" dirty="0">
              <a:solidFill>
                <a:srgbClr val="1E1C56"/>
              </a:solidFill>
              <a:latin typeface="Montserrat SemiBold"/>
              <a:ea typeface="Montserrat SemiBold"/>
              <a:cs typeface="Montserrat SemiBold"/>
              <a:sym typeface="Montserrat SemiBold"/>
            </a:endParaRPr>
          </a:p>
        </p:txBody>
      </p:sp>
      <p:pic>
        <p:nvPicPr>
          <p:cNvPr id="7" name="Picture 6" descr="Logo&#10;&#10;Description automatically generated">
            <a:extLst>
              <a:ext uri="{FF2B5EF4-FFF2-40B4-BE49-F238E27FC236}">
                <a16:creationId xmlns:a16="http://schemas.microsoft.com/office/drawing/2014/main" id="{BDA28F03-0F66-4D41-B0D8-2EA275FA3E92}"/>
              </a:ext>
            </a:extLst>
          </p:cNvPr>
          <p:cNvPicPr>
            <a:picLocks noChangeAspect="1"/>
          </p:cNvPicPr>
          <p:nvPr/>
        </p:nvPicPr>
        <p:blipFill>
          <a:blip r:embed="rId3"/>
          <a:stretch>
            <a:fillRect/>
          </a:stretch>
        </p:blipFill>
        <p:spPr>
          <a:xfrm>
            <a:off x="3360717" y="778133"/>
            <a:ext cx="2422566" cy="110348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p:nvPr/>
        </p:nvSpPr>
        <p:spPr>
          <a:xfrm>
            <a:off x="3480393" y="-739906"/>
            <a:ext cx="7515300" cy="7515300"/>
          </a:xfrm>
          <a:prstGeom prst="ellipse">
            <a:avLst/>
          </a:prstGeom>
          <a:solidFill>
            <a:srgbClr val="E9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txBox="1">
            <a:spLocks noGrp="1"/>
          </p:cNvSpPr>
          <p:nvPr>
            <p:ph type="title"/>
          </p:nvPr>
        </p:nvSpPr>
        <p:spPr>
          <a:xfrm>
            <a:off x="0" y="-75"/>
            <a:ext cx="9191700" cy="5143500"/>
          </a:xfrm>
          <a:prstGeom prst="rect">
            <a:avLst/>
          </a:prstGeom>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None/>
            </a:pPr>
            <a:r>
              <a:rPr lang="en-GB" sz="4300" dirty="0">
                <a:solidFill>
                  <a:srgbClr val="1E1C56"/>
                </a:solidFill>
                <a:latin typeface="Montserrat Black"/>
                <a:ea typeface="Montserrat Black"/>
                <a:cs typeface="Montserrat Black"/>
                <a:sym typeface="Montserrat Black"/>
              </a:rPr>
              <a:t>What is </a:t>
            </a:r>
            <a:br>
              <a:rPr lang="en-GB" sz="4300" dirty="0">
                <a:solidFill>
                  <a:srgbClr val="1E1C56"/>
                </a:solidFill>
                <a:latin typeface="Montserrat Black"/>
                <a:ea typeface="Montserrat Black"/>
                <a:cs typeface="Montserrat Black"/>
                <a:sym typeface="Montserrat Black"/>
              </a:rPr>
            </a:br>
            <a:r>
              <a:rPr lang="en-GB" sz="4300" dirty="0">
                <a:solidFill>
                  <a:srgbClr val="1E1C56"/>
                </a:solidFill>
                <a:latin typeface="Montserrat Black"/>
                <a:ea typeface="Montserrat Black"/>
                <a:cs typeface="Montserrat Black"/>
                <a:sym typeface="Montserrat Black"/>
              </a:rPr>
              <a:t>Facebook Advertising?</a:t>
            </a:r>
            <a:endParaRPr sz="4800" dirty="0">
              <a:latin typeface="Montserrat"/>
              <a:ea typeface="Montserrat"/>
              <a:cs typeface="Montserrat"/>
              <a:sym typeface="Montserrat"/>
            </a:endParaRPr>
          </a:p>
        </p:txBody>
      </p:sp>
      <p:pic>
        <p:nvPicPr>
          <p:cNvPr id="73" name="Google Shape;73;p15"/>
          <p:cNvPicPr preferRelativeResize="0"/>
          <p:nvPr/>
        </p:nvPicPr>
        <p:blipFill>
          <a:blip r:embed="rId3">
            <a:alphaModFix/>
          </a:blip>
          <a:stretch>
            <a:fillRect/>
          </a:stretch>
        </p:blipFill>
        <p:spPr>
          <a:xfrm>
            <a:off x="7742850" y="355623"/>
            <a:ext cx="982050" cy="292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marL="0" lvl="0" indent="0" algn="just" rtl="0">
              <a:lnSpc>
                <a:spcPct val="115000"/>
              </a:lnSpc>
              <a:spcBef>
                <a:spcPts val="1200"/>
              </a:spcBef>
              <a:spcAft>
                <a:spcPts val="1200"/>
              </a:spcAft>
              <a:buNone/>
            </a:pPr>
            <a:r>
              <a:rPr lang="en-GB" sz="800" b="1" dirty="0">
                <a:solidFill>
                  <a:srgbClr val="1E1C56"/>
                </a:solidFill>
                <a:latin typeface="Montserrat"/>
                <a:ea typeface="Montserrat"/>
                <a:cs typeface="Montserrat"/>
                <a:sym typeface="Montserrat"/>
              </a:rPr>
              <a:t>What is Facebook Advertising? </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9;p16">
            <a:extLst>
              <a:ext uri="{FF2B5EF4-FFF2-40B4-BE49-F238E27FC236}">
                <a16:creationId xmlns:a16="http://schemas.microsoft.com/office/drawing/2014/main" id="{E2141EF8-DB3A-9C4A-9743-9BD32C14357E}"/>
              </a:ext>
            </a:extLst>
          </p:cNvPr>
          <p:cNvSpPr txBox="1">
            <a:spLocks/>
          </p:cNvSpPr>
          <p:nvPr/>
        </p:nvSpPr>
        <p:spPr>
          <a:xfrm>
            <a:off x="569125" y="1233165"/>
            <a:ext cx="3670376" cy="33034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50000"/>
              </a:lnSpc>
              <a:spcBef>
                <a:spcPts val="1200"/>
              </a:spcBef>
              <a:buFont typeface="Arial"/>
              <a:buNone/>
            </a:pPr>
            <a:r>
              <a:rPr lang="en-GB" sz="1200" dirty="0">
                <a:solidFill>
                  <a:schemeClr val="dk1"/>
                </a:solidFill>
                <a:highlight>
                  <a:srgbClr val="FFFFFF"/>
                </a:highlight>
                <a:latin typeface="Montserrat"/>
                <a:ea typeface="Montserrat"/>
                <a:cs typeface="Montserrat"/>
                <a:sym typeface="Montserrat"/>
              </a:rPr>
              <a:t>Facebook ads are paid messages from businesses that are displayed across Facebook’s network of platforms, targeting users who are important to that business. Advertisers create campaigns that have specific goals, referred to as campaign objectives, and create dedicated ads within those campaigns to help them reach their objective.</a:t>
            </a:r>
          </a:p>
          <a:p>
            <a:pPr marL="0" indent="0">
              <a:lnSpc>
                <a:spcPct val="150000"/>
              </a:lnSpc>
              <a:spcBef>
                <a:spcPts val="1200"/>
              </a:spcBef>
              <a:buFont typeface="Arial"/>
              <a:buNone/>
            </a:pPr>
            <a:endParaRPr lang="en-GB" sz="1200" dirty="0">
              <a:solidFill>
                <a:schemeClr val="dk1"/>
              </a:solidFill>
              <a:highlight>
                <a:srgbClr val="FFFFFF"/>
              </a:highlight>
              <a:latin typeface="Montserrat"/>
              <a:ea typeface="Montserrat"/>
              <a:cs typeface="Montserrat"/>
              <a:sym typeface="Montserrat"/>
            </a:endParaRPr>
          </a:p>
          <a:p>
            <a:pPr marL="0" indent="0">
              <a:lnSpc>
                <a:spcPct val="150000"/>
              </a:lnSpc>
              <a:spcBef>
                <a:spcPts val="1200"/>
              </a:spcBef>
              <a:buFont typeface="Arial"/>
              <a:buNone/>
            </a:pPr>
            <a:endParaRPr lang="en-GB" sz="1200" dirty="0">
              <a:solidFill>
                <a:schemeClr val="dk1"/>
              </a:solidFill>
              <a:highlight>
                <a:srgbClr val="FFFFFF"/>
              </a:highlight>
              <a:latin typeface="Montserrat"/>
              <a:ea typeface="Montserrat"/>
              <a:cs typeface="Montserrat"/>
              <a:sym typeface="Montserrat"/>
            </a:endParaRPr>
          </a:p>
          <a:p>
            <a:pPr marL="0" indent="0">
              <a:lnSpc>
                <a:spcPct val="150000"/>
              </a:lnSpc>
              <a:spcBef>
                <a:spcPts val="1200"/>
              </a:spcBef>
              <a:buFont typeface="Arial"/>
              <a:buNone/>
            </a:pPr>
            <a:endParaRPr lang="en-GB" sz="1200" dirty="0">
              <a:solidFill>
                <a:schemeClr val="dk1"/>
              </a:solidFill>
              <a:highlight>
                <a:srgbClr val="FFFFFF"/>
              </a:highlight>
              <a:latin typeface="Montserrat"/>
              <a:ea typeface="Montserrat"/>
              <a:cs typeface="Montserrat"/>
              <a:sym typeface="Montserrat"/>
            </a:endParaRPr>
          </a:p>
        </p:txBody>
      </p:sp>
      <p:pic>
        <p:nvPicPr>
          <p:cNvPr id="5" name="Picture 4" descr="Graphical user interface&#10;&#10;Description automatically generated">
            <a:extLst>
              <a:ext uri="{FF2B5EF4-FFF2-40B4-BE49-F238E27FC236}">
                <a16:creationId xmlns:a16="http://schemas.microsoft.com/office/drawing/2014/main" id="{C37B3A5F-D9F6-CA41-8623-7F49FD75DEB3}"/>
              </a:ext>
            </a:extLst>
          </p:cNvPr>
          <p:cNvPicPr>
            <a:picLocks noChangeAspect="1"/>
          </p:cNvPicPr>
          <p:nvPr/>
        </p:nvPicPr>
        <p:blipFill>
          <a:blip r:embed="rId4"/>
          <a:stretch>
            <a:fillRect/>
          </a:stretch>
        </p:blipFill>
        <p:spPr>
          <a:xfrm>
            <a:off x="4898582" y="1519336"/>
            <a:ext cx="3492587" cy="2700239"/>
          </a:xfrm>
          <a:prstGeom prst="rect">
            <a:avLst/>
          </a:prstGeom>
        </p:spPr>
      </p:pic>
    </p:spTree>
    <p:extLst>
      <p:ext uri="{BB962C8B-B14F-4D97-AF65-F5344CB8AC3E}">
        <p14:creationId xmlns:p14="http://schemas.microsoft.com/office/powerpoint/2010/main" val="963989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marL="0" lvl="0" indent="0" algn="just" rtl="0">
              <a:lnSpc>
                <a:spcPct val="115000"/>
              </a:lnSpc>
              <a:spcBef>
                <a:spcPts val="1200"/>
              </a:spcBef>
              <a:spcAft>
                <a:spcPts val="1200"/>
              </a:spcAft>
              <a:buNone/>
            </a:pPr>
            <a:r>
              <a:rPr lang="en-GB" sz="800" b="1" dirty="0">
                <a:solidFill>
                  <a:srgbClr val="1E1C56"/>
                </a:solidFill>
                <a:latin typeface="Montserrat"/>
                <a:ea typeface="Montserrat"/>
                <a:cs typeface="Montserrat"/>
                <a:sym typeface="Montserrat"/>
              </a:rPr>
              <a:t>What is Facebook Advertising?</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9;p16">
            <a:extLst>
              <a:ext uri="{FF2B5EF4-FFF2-40B4-BE49-F238E27FC236}">
                <a16:creationId xmlns:a16="http://schemas.microsoft.com/office/drawing/2014/main" id="{399825FF-BCAB-C449-BC2C-21266265B80A}"/>
              </a:ext>
            </a:extLst>
          </p:cNvPr>
          <p:cNvSpPr txBox="1">
            <a:spLocks noGrp="1"/>
          </p:cNvSpPr>
          <p:nvPr>
            <p:ph type="body" idx="1"/>
          </p:nvPr>
        </p:nvSpPr>
        <p:spPr>
          <a:xfrm>
            <a:off x="506101" y="1778942"/>
            <a:ext cx="4065900" cy="2759395"/>
          </a:xfrm>
          <a:prstGeom prst="rect">
            <a:avLst/>
          </a:prstGeom>
        </p:spPr>
        <p:txBody>
          <a:bodyPr spcFirstLastPara="1" wrap="square" lIns="91425" tIns="91425" rIns="91425" bIns="91425" anchor="t" anchorCtr="0">
            <a:noAutofit/>
          </a:bodyPr>
          <a:lstStyle/>
          <a:p>
            <a:pPr lvl="0">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2 billion monthly active users</a:t>
            </a:r>
          </a:p>
          <a:p>
            <a:pPr lvl="0">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96% of all social media marketers consider Facebook advertising to be the most effective paid option of all social media networks</a:t>
            </a:r>
          </a:p>
          <a:p>
            <a:pPr lvl="0">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Complete control of your own budget</a:t>
            </a:r>
          </a:p>
          <a:p>
            <a:pPr lvl="0">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Extensive user data for hyper-relevant targeting</a:t>
            </a:r>
          </a:p>
          <a:p>
            <a:pPr lvl="0">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Trackable – you know what you get for your money</a:t>
            </a:r>
          </a:p>
          <a:p>
            <a:pPr lvl="0">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Reasonably user friendly to set up</a:t>
            </a:r>
          </a:p>
          <a:p>
            <a:pPr lvl="0">
              <a:buFont typeface="Arial" panose="020B0604020202020204" pitchFamily="34" charset="0"/>
              <a:buChar char="•"/>
            </a:pPr>
            <a:r>
              <a:rPr lang="en-GB" sz="1200" dirty="0">
                <a:solidFill>
                  <a:schemeClr val="dk1"/>
                </a:solidFill>
                <a:highlight>
                  <a:srgbClr val="FFFFFF"/>
                </a:highlight>
                <a:latin typeface="Montserrat"/>
                <a:ea typeface="Montserrat"/>
                <a:cs typeface="Montserrat"/>
                <a:sym typeface="Montserrat"/>
              </a:rPr>
              <a:t>Cross-platform reach</a:t>
            </a:r>
          </a:p>
        </p:txBody>
      </p:sp>
      <p:sp>
        <p:nvSpPr>
          <p:cNvPr id="12" name="Google Shape;79;p16">
            <a:extLst>
              <a:ext uri="{FF2B5EF4-FFF2-40B4-BE49-F238E27FC236}">
                <a16:creationId xmlns:a16="http://schemas.microsoft.com/office/drawing/2014/main" id="{D2D84AAB-9A27-CC44-9B69-E6E779674A0A}"/>
              </a:ext>
            </a:extLst>
          </p:cNvPr>
          <p:cNvSpPr txBox="1">
            <a:spLocks/>
          </p:cNvSpPr>
          <p:nvPr/>
        </p:nvSpPr>
        <p:spPr>
          <a:xfrm>
            <a:off x="569125" y="972111"/>
            <a:ext cx="4738166" cy="7086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just">
              <a:lnSpc>
                <a:spcPct val="150000"/>
              </a:lnSpc>
              <a:spcBef>
                <a:spcPts val="1200"/>
              </a:spcBef>
              <a:buFont typeface="Arial"/>
              <a:buNone/>
            </a:pPr>
            <a:r>
              <a:rPr lang="en-GB" sz="1500" dirty="0">
                <a:solidFill>
                  <a:srgbClr val="1E1C56"/>
                </a:solidFill>
                <a:latin typeface="Montserrat Black"/>
                <a:ea typeface="Montserrat Black"/>
                <a:cs typeface="Montserrat Black"/>
                <a:sym typeface="Montserrat Black"/>
              </a:rPr>
              <a:t>Why should I advertise on Facebook?</a:t>
            </a:r>
          </a:p>
        </p:txBody>
      </p:sp>
      <p:pic>
        <p:nvPicPr>
          <p:cNvPr id="3" name="Picture 2" descr="A picture containing application&#10;&#10;Description automatically generated">
            <a:extLst>
              <a:ext uri="{FF2B5EF4-FFF2-40B4-BE49-F238E27FC236}">
                <a16:creationId xmlns:a16="http://schemas.microsoft.com/office/drawing/2014/main" id="{5CB5DA1D-E94C-A74C-84C4-56713227A7BF}"/>
              </a:ext>
            </a:extLst>
          </p:cNvPr>
          <p:cNvPicPr>
            <a:picLocks noChangeAspect="1"/>
          </p:cNvPicPr>
          <p:nvPr/>
        </p:nvPicPr>
        <p:blipFill>
          <a:blip r:embed="rId4"/>
          <a:stretch>
            <a:fillRect/>
          </a:stretch>
        </p:blipFill>
        <p:spPr>
          <a:xfrm>
            <a:off x="4704720" y="1326455"/>
            <a:ext cx="3846024" cy="331719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p:nvPr/>
        </p:nvSpPr>
        <p:spPr>
          <a:xfrm>
            <a:off x="3428925" y="-1351058"/>
            <a:ext cx="7515300" cy="7515300"/>
          </a:xfrm>
          <a:prstGeom prst="ellipse">
            <a:avLst/>
          </a:prstGeom>
          <a:solidFill>
            <a:srgbClr val="E9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txBox="1">
            <a:spLocks noGrp="1"/>
          </p:cNvSpPr>
          <p:nvPr>
            <p:ph type="title"/>
          </p:nvPr>
        </p:nvSpPr>
        <p:spPr>
          <a:xfrm>
            <a:off x="0" y="-75"/>
            <a:ext cx="9191700" cy="5143500"/>
          </a:xfrm>
          <a:prstGeom prst="rect">
            <a:avLst/>
          </a:prstGeom>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None/>
            </a:pPr>
            <a:r>
              <a:rPr lang="en-GB" sz="4300" dirty="0">
                <a:solidFill>
                  <a:srgbClr val="1E1C56"/>
                </a:solidFill>
                <a:latin typeface="Montserrat Black"/>
                <a:ea typeface="Montserrat Black"/>
                <a:cs typeface="Montserrat Black"/>
                <a:sym typeface="Montserrat Black"/>
              </a:rPr>
              <a:t>Campaign Objectives</a:t>
            </a:r>
            <a:endParaRPr sz="4800" dirty="0">
              <a:latin typeface="Montserrat"/>
              <a:ea typeface="Montserrat"/>
              <a:cs typeface="Montserrat"/>
              <a:sym typeface="Montserrat"/>
            </a:endParaRPr>
          </a:p>
        </p:txBody>
      </p:sp>
      <p:pic>
        <p:nvPicPr>
          <p:cNvPr id="73" name="Google Shape;73;p15"/>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6" name="Google Shape;88;p17">
            <a:extLst>
              <a:ext uri="{FF2B5EF4-FFF2-40B4-BE49-F238E27FC236}">
                <a16:creationId xmlns:a16="http://schemas.microsoft.com/office/drawing/2014/main" id="{BDB6654B-A585-E643-9A8E-090D67BE04A2}"/>
              </a:ext>
            </a:extLst>
          </p:cNvPr>
          <p:cNvSpPr/>
          <p:nvPr/>
        </p:nvSpPr>
        <p:spPr>
          <a:xfrm>
            <a:off x="4289250" y="3169275"/>
            <a:ext cx="565500" cy="565500"/>
          </a:xfrm>
          <a:prstGeom prst="ellipse">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9;p17">
            <a:extLst>
              <a:ext uri="{FF2B5EF4-FFF2-40B4-BE49-F238E27FC236}">
                <a16:creationId xmlns:a16="http://schemas.microsoft.com/office/drawing/2014/main" id="{DC949D6E-1460-394E-A0D5-D3BCB8F4E1C0}"/>
              </a:ext>
            </a:extLst>
          </p:cNvPr>
          <p:cNvSpPr txBox="1">
            <a:spLocks/>
          </p:cNvSpPr>
          <p:nvPr/>
        </p:nvSpPr>
        <p:spPr>
          <a:xfrm>
            <a:off x="0" y="3248025"/>
            <a:ext cx="9144000" cy="39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buFont typeface="Arial"/>
              <a:buNone/>
            </a:pPr>
            <a:r>
              <a:rPr lang="en-GB" sz="1000" dirty="0">
                <a:solidFill>
                  <a:srgbClr val="1E1C56"/>
                </a:solidFill>
                <a:latin typeface="Montserrat SemiBold"/>
                <a:ea typeface="Montserrat SemiBold"/>
                <a:cs typeface="Montserrat SemiBold"/>
                <a:sym typeface="Montserrat SemiBold"/>
              </a:rPr>
              <a:t>What are you trying to do?</a:t>
            </a:r>
          </a:p>
        </p:txBody>
      </p:sp>
    </p:spTree>
    <p:extLst>
      <p:ext uri="{BB962C8B-B14F-4D97-AF65-F5344CB8AC3E}">
        <p14:creationId xmlns:p14="http://schemas.microsoft.com/office/powerpoint/2010/main" val="382047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06100" y="355625"/>
            <a:ext cx="8218800" cy="339600"/>
          </a:xfrm>
          <a:prstGeom prst="rect">
            <a:avLst/>
          </a:prstGeom>
        </p:spPr>
        <p:txBody>
          <a:bodyPr spcFirstLastPara="1" wrap="square" lIns="91425" tIns="91425" rIns="91425" bIns="91425" anchor="ctr" anchorCtr="0">
            <a:noAutofit/>
          </a:bodyPr>
          <a:lstStyle/>
          <a:p>
            <a:pPr marL="0" lvl="0" indent="0" algn="just" rtl="0">
              <a:lnSpc>
                <a:spcPct val="115000"/>
              </a:lnSpc>
              <a:spcBef>
                <a:spcPts val="1200"/>
              </a:spcBef>
              <a:spcAft>
                <a:spcPts val="1200"/>
              </a:spcAft>
              <a:buNone/>
            </a:pPr>
            <a:r>
              <a:rPr lang="en-GB" sz="800" b="1" dirty="0">
                <a:solidFill>
                  <a:srgbClr val="1E1C56"/>
                </a:solidFill>
                <a:latin typeface="Montserrat"/>
                <a:ea typeface="Montserrat"/>
                <a:cs typeface="Montserrat"/>
                <a:sym typeface="Montserrat"/>
              </a:rPr>
              <a:t>Campaign Objectives</a:t>
            </a:r>
            <a:endParaRPr sz="800" b="1" dirty="0">
              <a:latin typeface="Montserrat"/>
              <a:ea typeface="Montserrat"/>
              <a:cs typeface="Montserrat"/>
              <a:sym typeface="Montserrat"/>
            </a:endParaRPr>
          </a:p>
        </p:txBody>
      </p:sp>
      <p:pic>
        <p:nvPicPr>
          <p:cNvPr id="80" name="Google Shape;80;p16"/>
          <p:cNvPicPr preferRelativeResize="0"/>
          <p:nvPr/>
        </p:nvPicPr>
        <p:blipFill>
          <a:blip r:embed="rId3">
            <a:alphaModFix/>
          </a:blip>
          <a:stretch>
            <a:fillRect/>
          </a:stretch>
        </p:blipFill>
        <p:spPr>
          <a:xfrm>
            <a:off x="7742850" y="355623"/>
            <a:ext cx="982050" cy="292525"/>
          </a:xfrm>
          <a:prstGeom prst="rect">
            <a:avLst/>
          </a:prstGeom>
          <a:noFill/>
          <a:ln>
            <a:noFill/>
          </a:ln>
        </p:spPr>
      </p:pic>
      <p:sp>
        <p:nvSpPr>
          <p:cNvPr id="81" name="Google Shape;81;p16"/>
          <p:cNvSpPr/>
          <p:nvPr/>
        </p:nvSpPr>
        <p:spPr>
          <a:xfrm>
            <a:off x="569125" y="923925"/>
            <a:ext cx="8155800" cy="9600"/>
          </a:xfrm>
          <a:prstGeom prst="rect">
            <a:avLst/>
          </a:prstGeom>
          <a:solidFill>
            <a:srgbClr val="549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9;p16">
            <a:extLst>
              <a:ext uri="{FF2B5EF4-FFF2-40B4-BE49-F238E27FC236}">
                <a16:creationId xmlns:a16="http://schemas.microsoft.com/office/drawing/2014/main" id="{399825FF-BCAB-C449-BC2C-21266265B80A}"/>
              </a:ext>
            </a:extLst>
          </p:cNvPr>
          <p:cNvSpPr txBox="1">
            <a:spLocks noGrp="1"/>
          </p:cNvSpPr>
          <p:nvPr>
            <p:ph type="body" idx="1"/>
          </p:nvPr>
        </p:nvSpPr>
        <p:spPr>
          <a:xfrm>
            <a:off x="506100" y="1613972"/>
            <a:ext cx="8076040" cy="1165822"/>
          </a:xfrm>
          <a:prstGeom prst="rect">
            <a:avLst/>
          </a:prstGeom>
        </p:spPr>
        <p:txBody>
          <a:bodyPr spcFirstLastPara="1" wrap="square" lIns="91425" tIns="91425" rIns="91425" bIns="91425" anchor="t" anchorCtr="0">
            <a:noAutofit/>
          </a:bodyPr>
          <a:lstStyle/>
          <a:p>
            <a:pPr marL="0" lvl="0" indent="0" algn="ctr" rtl="0">
              <a:lnSpc>
                <a:spcPct val="150000"/>
              </a:lnSpc>
              <a:spcBef>
                <a:spcPts val="1200"/>
              </a:spcBef>
              <a:spcAft>
                <a:spcPts val="0"/>
              </a:spcAft>
              <a:buNone/>
            </a:pPr>
            <a:r>
              <a:rPr lang="en-GB" sz="2800" dirty="0">
                <a:solidFill>
                  <a:srgbClr val="1E1C56"/>
                </a:solidFill>
                <a:latin typeface="Montserrat Black"/>
                <a:ea typeface="Montserrat Black"/>
                <a:cs typeface="Montserrat Black"/>
                <a:sym typeface="Montserrat Black"/>
              </a:rPr>
              <a:t>It’s not just boosted posts!</a:t>
            </a:r>
          </a:p>
          <a:p>
            <a:pPr marL="0" lvl="0" indent="0" algn="ctr">
              <a:lnSpc>
                <a:spcPct val="150000"/>
              </a:lnSpc>
              <a:spcBef>
                <a:spcPts val="1200"/>
              </a:spcBef>
              <a:buNone/>
            </a:pPr>
            <a:r>
              <a:rPr lang="en-GB" sz="1200" dirty="0">
                <a:solidFill>
                  <a:schemeClr val="dk1"/>
                </a:solidFill>
                <a:latin typeface="Montserrat"/>
                <a:ea typeface="Montserrat"/>
                <a:cs typeface="Montserrat"/>
                <a:sym typeface="Montserrat"/>
              </a:rPr>
              <a:t> </a:t>
            </a:r>
            <a:br>
              <a:rPr lang="en-GB" sz="1200" dirty="0">
                <a:solidFill>
                  <a:schemeClr val="dk1"/>
                </a:solidFill>
                <a:latin typeface="Montserrat"/>
                <a:ea typeface="Montserrat"/>
                <a:cs typeface="Montserrat"/>
                <a:sym typeface="Montserrat"/>
              </a:rPr>
            </a:b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lang="en-GB" sz="1200" dirty="0">
              <a:solidFill>
                <a:schemeClr val="dk1"/>
              </a:solidFill>
              <a:highlight>
                <a:srgbClr val="FFFFFF"/>
              </a:highlight>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4ED9978B-2FDF-294A-B559-83785D70C4C1}"/>
              </a:ext>
            </a:extLst>
          </p:cNvPr>
          <p:cNvPicPr>
            <a:picLocks noChangeAspect="1"/>
          </p:cNvPicPr>
          <p:nvPr/>
        </p:nvPicPr>
        <p:blipFill>
          <a:blip r:embed="rId4"/>
          <a:stretch>
            <a:fillRect/>
          </a:stretch>
        </p:blipFill>
        <p:spPr>
          <a:xfrm>
            <a:off x="3289968" y="2779794"/>
            <a:ext cx="2564063" cy="1098884"/>
          </a:xfrm>
          <a:prstGeom prst="rect">
            <a:avLst/>
          </a:prstGeom>
        </p:spPr>
      </p:pic>
    </p:spTree>
    <p:extLst>
      <p:ext uri="{BB962C8B-B14F-4D97-AF65-F5344CB8AC3E}">
        <p14:creationId xmlns:p14="http://schemas.microsoft.com/office/powerpoint/2010/main" val="307057665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2182</TotalTime>
  <Words>1543</Words>
  <Application>Microsoft Macintosh PowerPoint</Application>
  <PresentationFormat>On-screen Show (16:9)</PresentationFormat>
  <Paragraphs>217</Paragraphs>
  <Slides>42</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Montserrat Black</vt:lpstr>
      <vt:lpstr>Montserrat</vt:lpstr>
      <vt:lpstr>Montserrat SemiBold</vt:lpstr>
      <vt:lpstr>Arial</vt:lpstr>
      <vt:lpstr>Wingdings</vt:lpstr>
      <vt:lpstr>Simple Light</vt:lpstr>
      <vt:lpstr>An Introduction to Facebook Ads &amp; Preparing Your 2022 Ads Strategy</vt:lpstr>
      <vt:lpstr>Welcome!</vt:lpstr>
      <vt:lpstr>PowerPoint Presentation</vt:lpstr>
      <vt:lpstr>What will we cover?</vt:lpstr>
      <vt:lpstr>What is  Facebook Advertising?</vt:lpstr>
      <vt:lpstr>What is Facebook Advertising? </vt:lpstr>
      <vt:lpstr>What is Facebook Advertising?</vt:lpstr>
      <vt:lpstr>Campaign Objectives</vt:lpstr>
      <vt:lpstr>Campaign Objectives</vt:lpstr>
      <vt:lpstr>Campaign Objectives</vt:lpstr>
      <vt:lpstr>Campaign Objectives</vt:lpstr>
      <vt:lpstr>Audiences</vt:lpstr>
      <vt:lpstr>Audiences</vt:lpstr>
      <vt:lpstr>Audiences</vt:lpstr>
      <vt:lpstr>The Importance of Creative</vt:lpstr>
      <vt:lpstr>The Importance of Creative</vt:lpstr>
      <vt:lpstr>The Importance of Creative</vt:lpstr>
      <vt:lpstr>The Importance of Creative </vt:lpstr>
      <vt:lpstr>The Importance of Creative</vt:lpstr>
      <vt:lpstr>Facebook Ads Manager</vt:lpstr>
      <vt:lpstr>Facebook Ads Manager</vt:lpstr>
      <vt:lpstr>Facebook Ads Manager</vt:lpstr>
      <vt:lpstr>The Facebook Pixel</vt:lpstr>
      <vt:lpstr>The Facebook Pixel</vt:lpstr>
      <vt:lpstr>iOS14 Update</vt:lpstr>
      <vt:lpstr>iOS14 Update</vt:lpstr>
      <vt:lpstr>iOS14 Update</vt:lpstr>
      <vt:lpstr>iOS14 Update</vt:lpstr>
      <vt:lpstr>Structuring a Campaign</vt:lpstr>
      <vt:lpstr>Structuring a Campaign</vt:lpstr>
      <vt:lpstr>Measurement</vt:lpstr>
      <vt:lpstr>Measurement</vt:lpstr>
      <vt:lpstr>Measurement</vt:lpstr>
      <vt:lpstr>Live Demo</vt:lpstr>
      <vt:lpstr>Developing Your 2022 Ads Strategy</vt:lpstr>
      <vt:lpstr>Developing Your 2022 Ads Strategy</vt:lpstr>
      <vt:lpstr>Developing Your 2022 Ads Strategy</vt:lpstr>
      <vt:lpstr>Developing Your 2022 Ads Strategy</vt:lpstr>
      <vt:lpstr>Key Takeaways</vt:lpstr>
      <vt:lpstr>Key Takeaways</vt:lpstr>
      <vt:lpstr>Final Q&amp;A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Belfast Coffee Roasters</dc:title>
  <cp:lastModifiedBy>Daryl Conway</cp:lastModifiedBy>
  <cp:revision>134</cp:revision>
  <dcterms:modified xsi:type="dcterms:W3CDTF">2022-02-28T12:57:40Z</dcterms:modified>
</cp:coreProperties>
</file>