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60" r:id="rId1"/>
  </p:sldMasterIdLst>
  <p:notesMasterIdLst>
    <p:notesMasterId r:id="rId8"/>
  </p:notesMasterIdLst>
  <p:sldIdLst>
    <p:sldId id="1757" r:id="rId2"/>
    <p:sldId id="1756" r:id="rId3"/>
    <p:sldId id="1752" r:id="rId4"/>
    <p:sldId id="1753" r:id="rId5"/>
    <p:sldId id="1755" r:id="rId6"/>
    <p:sldId id="1754"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0"/>
    <p:restoredTop sz="94662"/>
  </p:normalViewPr>
  <p:slideViewPr>
    <p:cSldViewPr snapToGrid="0" snapToObjects="1">
      <p:cViewPr varScale="1">
        <p:scale>
          <a:sx n="115" d="100"/>
          <a:sy n="115" d="100"/>
        </p:scale>
        <p:origin x="472" y="20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73D9A15-3B35-6441-83FF-5207FBE92500}" type="datetimeFigureOut">
              <a:rPr lang="en-US" smtClean="0"/>
              <a:t>12/4/20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5CAAAFE-DEAF-D348-8ACD-136E8095D1EE}" type="slidenum">
              <a:rPr lang="en-US" smtClean="0"/>
              <a:t>‹#›</a:t>
            </a:fld>
            <a:endParaRPr lang="en-US"/>
          </a:p>
        </p:txBody>
      </p:sp>
    </p:spTree>
    <p:extLst>
      <p:ext uri="{BB962C8B-B14F-4D97-AF65-F5344CB8AC3E}">
        <p14:creationId xmlns:p14="http://schemas.microsoft.com/office/powerpoint/2010/main" val="27837711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1">
            <a:extLst>
              <a:ext uri="{FF2B5EF4-FFF2-40B4-BE49-F238E27FC236}">
                <a16:creationId xmlns:a16="http://schemas.microsoft.com/office/drawing/2014/main" id="{1C230111-0A69-4B37-BD7C-DA7EBF553A5C}"/>
              </a:ext>
            </a:extLst>
          </p:cNvPr>
          <p:cNvSpPr>
            <a:spLocks noGrp="1"/>
          </p:cNvSpPr>
          <p:nvPr>
            <p:ph type="body" idx="1"/>
          </p:nvPr>
        </p:nvSpPr>
        <p:spPr/>
        <p:txBody>
          <a:bodyPr/>
          <a:lstStyle/>
          <a:p>
            <a:endParaRPr lang="en-GB"/>
          </a:p>
        </p:txBody>
      </p:sp>
    </p:spTree>
    <p:extLst>
      <p:ext uri="{BB962C8B-B14F-4D97-AF65-F5344CB8AC3E}">
        <p14:creationId xmlns:p14="http://schemas.microsoft.com/office/powerpoint/2010/main" val="37897298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Apercu Pro" panose="020B0503050601040103" pitchFamily="34" charset="0"/>
                <a:ea typeface="+mn-ea"/>
                <a:cs typeface="+mn-cs"/>
              </a:rPr>
              <a:t>Event Name Here</a:t>
            </a:r>
          </a:p>
        </p:txBody>
      </p:sp>
      <p:sp>
        <p:nvSpPr>
          <p:cNvPr id="5" name="Date Placeholder 4"/>
          <p:cNvSpPr>
            <a:spLocks noGrp="1"/>
          </p:cNvSpPr>
          <p:nvPr>
            <p:ph type="dt"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Apercu Pro" panose="020B0503050601040103" pitchFamily="34" charset="0"/>
                <a:ea typeface="+mn-ea"/>
                <a:cs typeface="+mn-cs"/>
              </a:rPr>
              <a:t>12/02/2007</a:t>
            </a:r>
          </a:p>
        </p:txBody>
      </p:sp>
      <p:sp>
        <p:nvSpPr>
          <p:cNvPr id="6" name="Footer Placeholder 5"/>
          <p:cNvSpPr>
            <a:spLocks noGrp="1"/>
          </p:cNvSpPr>
          <p:nvPr>
            <p:ph type="ftr"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Apercu Pro" panose="020B0503050601040103" pitchFamily="34" charset="0"/>
                <a:ea typeface="+mn-ea"/>
                <a:cs typeface="+mn-cs"/>
              </a:rPr>
              <a:t>Project Name: HMRC v1.8</a:t>
            </a:r>
          </a:p>
        </p:txBody>
      </p:sp>
      <p:sp>
        <p:nvSpPr>
          <p:cNvPr id="7" name="Slide Number Placeholder 6"/>
          <p:cNvSpPr>
            <a:spLocks noGrp="1"/>
          </p:cNvSpPr>
          <p:nvPr>
            <p:ph type="sldNum" sz="quarter" idx="13"/>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29DD465-50C8-4A72-B443-63F641AD8137}" type="slidenum">
              <a:rPr kumimoji="0" lang="en-US" sz="1200" b="0" i="0" u="none" strike="noStrike" kern="1200" cap="none" spc="0" normalizeH="0" baseline="0" noProof="0" smtClean="0">
                <a:ln>
                  <a:noFill/>
                </a:ln>
                <a:solidFill>
                  <a:prstClr val="black"/>
                </a:solidFill>
                <a:effectLst/>
                <a:uLnTx/>
                <a:uFillTx/>
                <a:latin typeface="Apercu Pro" panose="020B0503050601040103"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Apercu Pro" panose="020B0503050601040103" pitchFamily="34" charset="0"/>
              <a:ea typeface="+mn-ea"/>
              <a:cs typeface="+mn-cs"/>
            </a:endParaRPr>
          </a:p>
        </p:txBody>
      </p:sp>
    </p:spTree>
    <p:extLst>
      <p:ext uri="{BB962C8B-B14F-4D97-AF65-F5344CB8AC3E}">
        <p14:creationId xmlns:p14="http://schemas.microsoft.com/office/powerpoint/2010/main" val="20913446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Apercu Pro" panose="020B0503050601040103" pitchFamily="34" charset="0"/>
                <a:ea typeface="+mn-ea"/>
                <a:cs typeface="+mn-cs"/>
              </a:rPr>
              <a:t>Event Name Here</a:t>
            </a:r>
          </a:p>
        </p:txBody>
      </p:sp>
      <p:sp>
        <p:nvSpPr>
          <p:cNvPr id="5" name="Date Placeholder 4"/>
          <p:cNvSpPr>
            <a:spLocks noGrp="1"/>
          </p:cNvSpPr>
          <p:nvPr>
            <p:ph type="dt"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Apercu Pro" panose="020B0503050601040103" pitchFamily="34" charset="0"/>
                <a:ea typeface="+mn-ea"/>
                <a:cs typeface="+mn-cs"/>
              </a:rPr>
              <a:t>12/02/2007</a:t>
            </a:r>
          </a:p>
        </p:txBody>
      </p:sp>
      <p:sp>
        <p:nvSpPr>
          <p:cNvPr id="6" name="Footer Placeholder 5"/>
          <p:cNvSpPr>
            <a:spLocks noGrp="1"/>
          </p:cNvSpPr>
          <p:nvPr>
            <p:ph type="ftr"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Apercu Pro" panose="020B0503050601040103" pitchFamily="34" charset="0"/>
                <a:ea typeface="+mn-ea"/>
                <a:cs typeface="+mn-cs"/>
              </a:rPr>
              <a:t>Project Name: HMRC v1.8</a:t>
            </a:r>
          </a:p>
        </p:txBody>
      </p:sp>
      <p:sp>
        <p:nvSpPr>
          <p:cNvPr id="7" name="Slide Number Placeholder 6"/>
          <p:cNvSpPr>
            <a:spLocks noGrp="1"/>
          </p:cNvSpPr>
          <p:nvPr>
            <p:ph type="sldNum" sz="quarter" idx="13"/>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29DD465-50C8-4A72-B443-63F641AD8137}" type="slidenum">
              <a:rPr kumimoji="0" lang="en-US" sz="1200" b="0" i="0" u="none" strike="noStrike" kern="1200" cap="none" spc="0" normalizeH="0" baseline="0" noProof="0" smtClean="0">
                <a:ln>
                  <a:noFill/>
                </a:ln>
                <a:solidFill>
                  <a:prstClr val="black"/>
                </a:solidFill>
                <a:effectLst/>
                <a:uLnTx/>
                <a:uFillTx/>
                <a:latin typeface="Apercu Pro" panose="020B0503050601040103"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a:ln>
                <a:noFill/>
              </a:ln>
              <a:solidFill>
                <a:prstClr val="black"/>
              </a:solidFill>
              <a:effectLst/>
              <a:uLnTx/>
              <a:uFillTx/>
              <a:latin typeface="Apercu Pro" panose="020B0503050601040103" pitchFamily="34" charset="0"/>
              <a:ea typeface="+mn-ea"/>
              <a:cs typeface="+mn-cs"/>
            </a:endParaRPr>
          </a:p>
        </p:txBody>
      </p:sp>
    </p:spTree>
    <p:extLst>
      <p:ext uri="{BB962C8B-B14F-4D97-AF65-F5344CB8AC3E}">
        <p14:creationId xmlns:p14="http://schemas.microsoft.com/office/powerpoint/2010/main" val="27119088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Apercu Pro" panose="020B0503050601040103" pitchFamily="34" charset="0"/>
                <a:ea typeface="+mn-ea"/>
                <a:cs typeface="+mn-cs"/>
              </a:rPr>
              <a:t>Event Name Here</a:t>
            </a:r>
          </a:p>
        </p:txBody>
      </p:sp>
      <p:sp>
        <p:nvSpPr>
          <p:cNvPr id="5" name="Date Placeholder 4"/>
          <p:cNvSpPr>
            <a:spLocks noGrp="1"/>
          </p:cNvSpPr>
          <p:nvPr>
            <p:ph type="dt"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Apercu Pro" panose="020B0503050601040103" pitchFamily="34" charset="0"/>
                <a:ea typeface="+mn-ea"/>
                <a:cs typeface="+mn-cs"/>
              </a:rPr>
              <a:t>12/02/2007</a:t>
            </a:r>
          </a:p>
        </p:txBody>
      </p:sp>
      <p:sp>
        <p:nvSpPr>
          <p:cNvPr id="6" name="Footer Placeholder 5"/>
          <p:cNvSpPr>
            <a:spLocks noGrp="1"/>
          </p:cNvSpPr>
          <p:nvPr>
            <p:ph type="ftr"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Apercu Pro" panose="020B0503050601040103" pitchFamily="34" charset="0"/>
                <a:ea typeface="+mn-ea"/>
                <a:cs typeface="+mn-cs"/>
              </a:rPr>
              <a:t>Project Name: HMRC v1.8</a:t>
            </a:r>
          </a:p>
        </p:txBody>
      </p:sp>
      <p:sp>
        <p:nvSpPr>
          <p:cNvPr id="7" name="Slide Number Placeholder 6"/>
          <p:cNvSpPr>
            <a:spLocks noGrp="1"/>
          </p:cNvSpPr>
          <p:nvPr>
            <p:ph type="sldNum" sz="quarter" idx="13"/>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29DD465-50C8-4A72-B443-63F641AD8137}" type="slidenum">
              <a:rPr kumimoji="0" lang="en-US" sz="1200" b="0" i="0" u="none" strike="noStrike" kern="1200" cap="none" spc="0" normalizeH="0" baseline="0" noProof="0" smtClean="0">
                <a:ln>
                  <a:noFill/>
                </a:ln>
                <a:solidFill>
                  <a:prstClr val="black"/>
                </a:solidFill>
                <a:effectLst/>
                <a:uLnTx/>
                <a:uFillTx/>
                <a:latin typeface="Apercu Pro" panose="020B0503050601040103"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a:ln>
                <a:noFill/>
              </a:ln>
              <a:solidFill>
                <a:prstClr val="black"/>
              </a:solidFill>
              <a:effectLst/>
              <a:uLnTx/>
              <a:uFillTx/>
              <a:latin typeface="Apercu Pro" panose="020B0503050601040103" pitchFamily="34" charset="0"/>
              <a:ea typeface="+mn-ea"/>
              <a:cs typeface="+mn-cs"/>
            </a:endParaRPr>
          </a:p>
        </p:txBody>
      </p:sp>
    </p:spTree>
    <p:extLst>
      <p:ext uri="{BB962C8B-B14F-4D97-AF65-F5344CB8AC3E}">
        <p14:creationId xmlns:p14="http://schemas.microsoft.com/office/powerpoint/2010/main" val="19845388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Apercu Pro" panose="020B0503050601040103" pitchFamily="34" charset="0"/>
                <a:ea typeface="+mn-ea"/>
                <a:cs typeface="+mn-cs"/>
              </a:rPr>
              <a:t>Event Name Here</a:t>
            </a:r>
          </a:p>
        </p:txBody>
      </p:sp>
      <p:sp>
        <p:nvSpPr>
          <p:cNvPr id="5" name="Date Placeholder 4"/>
          <p:cNvSpPr>
            <a:spLocks noGrp="1"/>
          </p:cNvSpPr>
          <p:nvPr>
            <p:ph type="dt"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Apercu Pro" panose="020B0503050601040103" pitchFamily="34" charset="0"/>
                <a:ea typeface="+mn-ea"/>
                <a:cs typeface="+mn-cs"/>
              </a:rPr>
              <a:t>12/02/2007</a:t>
            </a:r>
          </a:p>
        </p:txBody>
      </p:sp>
      <p:sp>
        <p:nvSpPr>
          <p:cNvPr id="6" name="Footer Placeholder 5"/>
          <p:cNvSpPr>
            <a:spLocks noGrp="1"/>
          </p:cNvSpPr>
          <p:nvPr>
            <p:ph type="ftr"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Apercu Pro" panose="020B0503050601040103" pitchFamily="34" charset="0"/>
                <a:ea typeface="+mn-ea"/>
                <a:cs typeface="+mn-cs"/>
              </a:rPr>
              <a:t>Project Name: HMRC v1.8</a:t>
            </a:r>
          </a:p>
        </p:txBody>
      </p:sp>
      <p:sp>
        <p:nvSpPr>
          <p:cNvPr id="7" name="Slide Number Placeholder 6"/>
          <p:cNvSpPr>
            <a:spLocks noGrp="1"/>
          </p:cNvSpPr>
          <p:nvPr>
            <p:ph type="sldNum" sz="quarter" idx="13"/>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29DD465-50C8-4A72-B443-63F641AD8137}" type="slidenum">
              <a:rPr kumimoji="0" lang="en-US" sz="1200" b="0" i="0" u="none" strike="noStrike" kern="1200" cap="none" spc="0" normalizeH="0" baseline="0" noProof="0" smtClean="0">
                <a:ln>
                  <a:noFill/>
                </a:ln>
                <a:solidFill>
                  <a:prstClr val="black"/>
                </a:solidFill>
                <a:effectLst/>
                <a:uLnTx/>
                <a:uFillTx/>
                <a:latin typeface="Apercu Pro" panose="020B0503050601040103"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a:ln>
                <a:noFill/>
              </a:ln>
              <a:solidFill>
                <a:prstClr val="black"/>
              </a:solidFill>
              <a:effectLst/>
              <a:uLnTx/>
              <a:uFillTx/>
              <a:latin typeface="Apercu Pro" panose="020B0503050601040103" pitchFamily="34" charset="0"/>
              <a:ea typeface="+mn-ea"/>
              <a:cs typeface="+mn-cs"/>
            </a:endParaRPr>
          </a:p>
        </p:txBody>
      </p:sp>
    </p:spTree>
    <p:extLst>
      <p:ext uri="{BB962C8B-B14F-4D97-AF65-F5344CB8AC3E}">
        <p14:creationId xmlns:p14="http://schemas.microsoft.com/office/powerpoint/2010/main" val="8694673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Apercu Pro" panose="020B0503050601040103" pitchFamily="34" charset="0"/>
                <a:ea typeface="+mn-ea"/>
                <a:cs typeface="+mn-cs"/>
              </a:rPr>
              <a:t>Event Name Here</a:t>
            </a:r>
          </a:p>
        </p:txBody>
      </p:sp>
      <p:sp>
        <p:nvSpPr>
          <p:cNvPr id="5" name="Date Placeholder 4"/>
          <p:cNvSpPr>
            <a:spLocks noGrp="1"/>
          </p:cNvSpPr>
          <p:nvPr>
            <p:ph type="dt"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Apercu Pro" panose="020B0503050601040103" pitchFamily="34" charset="0"/>
                <a:ea typeface="+mn-ea"/>
                <a:cs typeface="+mn-cs"/>
              </a:rPr>
              <a:t>12/02/2007</a:t>
            </a:r>
          </a:p>
        </p:txBody>
      </p:sp>
      <p:sp>
        <p:nvSpPr>
          <p:cNvPr id="6" name="Footer Placeholder 5"/>
          <p:cNvSpPr>
            <a:spLocks noGrp="1"/>
          </p:cNvSpPr>
          <p:nvPr>
            <p:ph type="ftr"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Apercu Pro" panose="020B0503050601040103" pitchFamily="34" charset="0"/>
                <a:ea typeface="+mn-ea"/>
                <a:cs typeface="+mn-cs"/>
              </a:rPr>
              <a:t>Project Name: HMRC v1.8</a:t>
            </a:r>
          </a:p>
        </p:txBody>
      </p:sp>
      <p:sp>
        <p:nvSpPr>
          <p:cNvPr id="7" name="Slide Number Placeholder 6"/>
          <p:cNvSpPr>
            <a:spLocks noGrp="1"/>
          </p:cNvSpPr>
          <p:nvPr>
            <p:ph type="sldNum" sz="quarter" idx="13"/>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29DD465-50C8-4A72-B443-63F641AD8137}" type="slidenum">
              <a:rPr kumimoji="0" lang="en-US" sz="1200" b="0" i="0" u="none" strike="noStrike" kern="1200" cap="none" spc="0" normalizeH="0" baseline="0" noProof="0" smtClean="0">
                <a:ln>
                  <a:noFill/>
                </a:ln>
                <a:solidFill>
                  <a:prstClr val="black"/>
                </a:solidFill>
                <a:effectLst/>
                <a:uLnTx/>
                <a:uFillTx/>
                <a:latin typeface="Apercu Pro" panose="020B0503050601040103"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a:ln>
                <a:noFill/>
              </a:ln>
              <a:solidFill>
                <a:prstClr val="black"/>
              </a:solidFill>
              <a:effectLst/>
              <a:uLnTx/>
              <a:uFillTx/>
              <a:latin typeface="Apercu Pro" panose="020B0503050601040103" pitchFamily="34" charset="0"/>
              <a:ea typeface="+mn-ea"/>
              <a:cs typeface="+mn-cs"/>
            </a:endParaRPr>
          </a:p>
        </p:txBody>
      </p:sp>
    </p:spTree>
    <p:extLst>
      <p:ext uri="{BB962C8B-B14F-4D97-AF65-F5344CB8AC3E}">
        <p14:creationId xmlns:p14="http://schemas.microsoft.com/office/powerpoint/2010/main" val="420585195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F3F51D-E749-4E6A-A31E-518042F4C3F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6F1126F5-2B83-4AB3-B772-071901F08EA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C90B1D5C-0D6F-475A-B583-6A8B9B017DDF}"/>
              </a:ext>
            </a:extLst>
          </p:cNvPr>
          <p:cNvSpPr>
            <a:spLocks noGrp="1"/>
          </p:cNvSpPr>
          <p:nvPr>
            <p:ph type="dt" sz="half" idx="10"/>
          </p:nvPr>
        </p:nvSpPr>
        <p:spPr/>
        <p:txBody>
          <a:bodyPr/>
          <a:lstStyle/>
          <a:p>
            <a:fld id="{DD3F36C3-8791-1942-9E29-3CF8E2743625}" type="datetime1">
              <a:rPr lang="en-GB" smtClean="0"/>
              <a:t>04/12/2020</a:t>
            </a:fld>
            <a:endParaRPr lang="en-GB"/>
          </a:p>
        </p:txBody>
      </p:sp>
      <p:sp>
        <p:nvSpPr>
          <p:cNvPr id="5" name="Footer Placeholder 4">
            <a:extLst>
              <a:ext uri="{FF2B5EF4-FFF2-40B4-BE49-F238E27FC236}">
                <a16:creationId xmlns:a16="http://schemas.microsoft.com/office/drawing/2014/main" id="{6E825453-C738-40AF-9DD9-2060B2817F8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223BFEA-0F60-4DF0-84A2-A21EB2837959}"/>
              </a:ext>
            </a:extLst>
          </p:cNvPr>
          <p:cNvSpPr>
            <a:spLocks noGrp="1"/>
          </p:cNvSpPr>
          <p:nvPr>
            <p:ph type="sldNum" sz="quarter" idx="12"/>
          </p:nvPr>
        </p:nvSpPr>
        <p:spPr>
          <a:xfrm>
            <a:off x="8610600" y="6356350"/>
            <a:ext cx="2743200" cy="365125"/>
          </a:xfrm>
          <a:prstGeom prst="rect">
            <a:avLst/>
          </a:prstGeom>
        </p:spPr>
        <p:txBody>
          <a:bodyPr/>
          <a:lstStyle>
            <a:lvl1pPr>
              <a:defRPr>
                <a:latin typeface="Apercu Pro" panose="020B0503050601040103" pitchFamily="34" charset="0"/>
              </a:defRPr>
            </a:lvl1pPr>
          </a:lstStyle>
          <a:p>
            <a:fld id="{85194759-C766-4537-A05C-586298C0C997}" type="slidenum">
              <a:rPr lang="en-GB" smtClean="0"/>
              <a:pPr/>
              <a:t>‹#›</a:t>
            </a:fld>
            <a:endParaRPr lang="en-GB"/>
          </a:p>
        </p:txBody>
      </p:sp>
      <p:pic>
        <p:nvPicPr>
          <p:cNvPr id="7" name="Google Shape;15;p1">
            <a:extLst>
              <a:ext uri="{FF2B5EF4-FFF2-40B4-BE49-F238E27FC236}">
                <a16:creationId xmlns:a16="http://schemas.microsoft.com/office/drawing/2014/main" id="{B50D4885-4EBF-44B9-A6EB-31FDBA4CC749}"/>
              </a:ext>
            </a:extLst>
          </p:cNvPr>
          <p:cNvPicPr preferRelativeResize="0"/>
          <p:nvPr userDrawn="1"/>
        </p:nvPicPr>
        <p:blipFill rotWithShape="1">
          <a:blip r:embed="rId2">
            <a:alphaModFix/>
          </a:blip>
          <a:srcRect/>
          <a:stretch/>
        </p:blipFill>
        <p:spPr>
          <a:xfrm>
            <a:off x="10632342" y="172752"/>
            <a:ext cx="1430215" cy="1280098"/>
          </a:xfrm>
          <a:prstGeom prst="rect">
            <a:avLst/>
          </a:prstGeom>
          <a:noFill/>
          <a:ln>
            <a:noFill/>
          </a:ln>
        </p:spPr>
      </p:pic>
      <p:sp>
        <p:nvSpPr>
          <p:cNvPr id="11" name="Title 1">
            <a:extLst>
              <a:ext uri="{FF2B5EF4-FFF2-40B4-BE49-F238E27FC236}">
                <a16:creationId xmlns:a16="http://schemas.microsoft.com/office/drawing/2014/main" id="{680F7A45-4EE9-46F2-9A23-671D5C1BB34D}"/>
              </a:ext>
            </a:extLst>
          </p:cNvPr>
          <p:cNvSpPr txBox="1">
            <a:spLocks/>
          </p:cNvSpPr>
          <p:nvPr userDrawn="1"/>
        </p:nvSpPr>
        <p:spPr>
          <a:xfrm>
            <a:off x="7281478" y="265907"/>
            <a:ext cx="3792234" cy="1620838"/>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r>
              <a:rPr lang="en-GB" sz="2300">
                <a:solidFill>
                  <a:srgbClr val="FF003B"/>
                </a:solidFill>
                <a:latin typeface="Apercu Mono Pro Medium" panose="02010609040000040003" pitchFamily="50" charset="0"/>
              </a:rPr>
              <a:t>VISIT GOV.UK/TRANSITION</a:t>
            </a:r>
          </a:p>
        </p:txBody>
      </p:sp>
      <p:pic>
        <p:nvPicPr>
          <p:cNvPr id="13" name="Picture 12">
            <a:extLst>
              <a:ext uri="{FF2B5EF4-FFF2-40B4-BE49-F238E27FC236}">
                <a16:creationId xmlns:a16="http://schemas.microsoft.com/office/drawing/2014/main" id="{478E3647-5C46-4CE8-BB1A-07D949305B3B}"/>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986839" y="5216546"/>
            <a:ext cx="1836752" cy="1328801"/>
          </a:xfrm>
          <a:prstGeom prst="rect">
            <a:avLst/>
          </a:prstGeom>
        </p:spPr>
      </p:pic>
    </p:spTree>
    <p:extLst>
      <p:ext uri="{BB962C8B-B14F-4D97-AF65-F5344CB8AC3E}">
        <p14:creationId xmlns:p14="http://schemas.microsoft.com/office/powerpoint/2010/main" val="27757715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3584D1-880D-4D78-A2FB-D61BDBE6307F}"/>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A2BE954D-162B-4608-919A-EA5490309F7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97C5EB9-A092-4C68-8DD3-94C9CDED16DD}"/>
              </a:ext>
            </a:extLst>
          </p:cNvPr>
          <p:cNvSpPr>
            <a:spLocks noGrp="1"/>
          </p:cNvSpPr>
          <p:nvPr>
            <p:ph type="dt" sz="half" idx="10"/>
          </p:nvPr>
        </p:nvSpPr>
        <p:spPr/>
        <p:txBody>
          <a:bodyPr/>
          <a:lstStyle/>
          <a:p>
            <a:fld id="{5A8AA7EC-A605-364C-9306-519C79AC9CE4}" type="datetime1">
              <a:rPr lang="en-GB" smtClean="0"/>
              <a:t>04/12/2020</a:t>
            </a:fld>
            <a:endParaRPr lang="en-GB"/>
          </a:p>
        </p:txBody>
      </p:sp>
      <p:sp>
        <p:nvSpPr>
          <p:cNvPr id="5" name="Footer Placeholder 4">
            <a:extLst>
              <a:ext uri="{FF2B5EF4-FFF2-40B4-BE49-F238E27FC236}">
                <a16:creationId xmlns:a16="http://schemas.microsoft.com/office/drawing/2014/main" id="{38CABC61-9897-465A-9070-544C9371EEC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61CB383-F858-4A07-A7A0-C08358C2B83E}"/>
              </a:ext>
            </a:extLst>
          </p:cNvPr>
          <p:cNvSpPr>
            <a:spLocks noGrp="1"/>
          </p:cNvSpPr>
          <p:nvPr>
            <p:ph type="sldNum" sz="quarter" idx="12"/>
          </p:nvPr>
        </p:nvSpPr>
        <p:spPr>
          <a:xfrm>
            <a:off x="8610600" y="6356350"/>
            <a:ext cx="2743200" cy="365125"/>
          </a:xfrm>
          <a:prstGeom prst="rect">
            <a:avLst/>
          </a:prstGeom>
        </p:spPr>
        <p:txBody>
          <a:bodyPr/>
          <a:lstStyle>
            <a:lvl1pPr>
              <a:defRPr>
                <a:latin typeface="Apercu Pro" panose="020B0503050601040103" pitchFamily="34" charset="0"/>
              </a:defRPr>
            </a:lvl1pPr>
          </a:lstStyle>
          <a:p>
            <a:fld id="{85194759-C766-4537-A05C-586298C0C997}" type="slidenum">
              <a:rPr lang="en-GB" smtClean="0"/>
              <a:pPr/>
              <a:t>‹#›</a:t>
            </a:fld>
            <a:endParaRPr lang="en-GB"/>
          </a:p>
        </p:txBody>
      </p:sp>
    </p:spTree>
    <p:extLst>
      <p:ext uri="{BB962C8B-B14F-4D97-AF65-F5344CB8AC3E}">
        <p14:creationId xmlns:p14="http://schemas.microsoft.com/office/powerpoint/2010/main" val="30181572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CB0C48A-8571-4EC8-903B-A54E69ADBD30}"/>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C80F2A05-A7DA-4FBE-90C5-54516DC0D78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DA37386-2280-4CE8-BA5E-537F3A7D1661}"/>
              </a:ext>
            </a:extLst>
          </p:cNvPr>
          <p:cNvSpPr>
            <a:spLocks noGrp="1"/>
          </p:cNvSpPr>
          <p:nvPr>
            <p:ph type="dt" sz="half" idx="10"/>
          </p:nvPr>
        </p:nvSpPr>
        <p:spPr/>
        <p:txBody>
          <a:bodyPr/>
          <a:lstStyle/>
          <a:p>
            <a:fld id="{57C203E7-2F45-AE4E-81BE-5F116FBAB160}" type="datetime1">
              <a:rPr lang="en-GB" smtClean="0"/>
              <a:t>04/12/2020</a:t>
            </a:fld>
            <a:endParaRPr lang="en-GB"/>
          </a:p>
        </p:txBody>
      </p:sp>
      <p:sp>
        <p:nvSpPr>
          <p:cNvPr id="5" name="Footer Placeholder 4">
            <a:extLst>
              <a:ext uri="{FF2B5EF4-FFF2-40B4-BE49-F238E27FC236}">
                <a16:creationId xmlns:a16="http://schemas.microsoft.com/office/drawing/2014/main" id="{50392EFC-3D83-4A4E-99BD-03394AD00BC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9A06684-4379-4EC3-B077-39B0824BA1D1}"/>
              </a:ext>
            </a:extLst>
          </p:cNvPr>
          <p:cNvSpPr>
            <a:spLocks noGrp="1"/>
          </p:cNvSpPr>
          <p:nvPr>
            <p:ph type="sldNum" sz="quarter" idx="12"/>
          </p:nvPr>
        </p:nvSpPr>
        <p:spPr>
          <a:xfrm>
            <a:off x="8610600" y="6356350"/>
            <a:ext cx="2743200" cy="365125"/>
          </a:xfrm>
          <a:prstGeom prst="rect">
            <a:avLst/>
          </a:prstGeom>
        </p:spPr>
        <p:txBody>
          <a:bodyPr/>
          <a:lstStyle>
            <a:lvl1pPr>
              <a:defRPr>
                <a:latin typeface="Apercu Pro" panose="020B0503050601040103" pitchFamily="34" charset="0"/>
              </a:defRPr>
            </a:lvl1pPr>
          </a:lstStyle>
          <a:p>
            <a:fld id="{85194759-C766-4537-A05C-586298C0C997}" type="slidenum">
              <a:rPr lang="en-GB" smtClean="0"/>
              <a:pPr/>
              <a:t>‹#›</a:t>
            </a:fld>
            <a:endParaRPr lang="en-GB"/>
          </a:p>
        </p:txBody>
      </p:sp>
    </p:spTree>
    <p:extLst>
      <p:ext uri="{BB962C8B-B14F-4D97-AF65-F5344CB8AC3E}">
        <p14:creationId xmlns:p14="http://schemas.microsoft.com/office/powerpoint/2010/main" val="168109907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767408" y="1772816"/>
            <a:ext cx="9550400" cy="464978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11161460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CEA3DE5-1E16-47E3-9108-5D477BBAC334}"/>
              </a:ext>
            </a:extLst>
          </p:cNvPr>
          <p:cNvSpPr>
            <a:spLocks noGrp="1"/>
          </p:cNvSpPr>
          <p:nvPr>
            <p:ph idx="1"/>
          </p:nvPr>
        </p:nvSpPr>
        <p:spPr>
          <a:xfrm>
            <a:off x="318052" y="1825625"/>
            <a:ext cx="11473732"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71C37F0-A124-439A-873C-D7038DE7F6C9}"/>
              </a:ext>
            </a:extLst>
          </p:cNvPr>
          <p:cNvSpPr>
            <a:spLocks noGrp="1"/>
          </p:cNvSpPr>
          <p:nvPr>
            <p:ph type="dt" sz="half" idx="10"/>
          </p:nvPr>
        </p:nvSpPr>
        <p:spPr/>
        <p:txBody>
          <a:bodyPr/>
          <a:lstStyle/>
          <a:p>
            <a:fld id="{2D7F832D-24B1-A54A-A428-2D01C13E30FA}" type="datetime1">
              <a:rPr lang="en-GB" smtClean="0"/>
              <a:t>04/12/2020</a:t>
            </a:fld>
            <a:endParaRPr lang="en-GB"/>
          </a:p>
        </p:txBody>
      </p:sp>
      <p:sp>
        <p:nvSpPr>
          <p:cNvPr id="5" name="Footer Placeholder 4">
            <a:extLst>
              <a:ext uri="{FF2B5EF4-FFF2-40B4-BE49-F238E27FC236}">
                <a16:creationId xmlns:a16="http://schemas.microsoft.com/office/drawing/2014/main" id="{A15D9A68-322F-4A10-BF0F-9508BB3207BB}"/>
              </a:ext>
            </a:extLst>
          </p:cNvPr>
          <p:cNvSpPr>
            <a:spLocks noGrp="1"/>
          </p:cNvSpPr>
          <p:nvPr>
            <p:ph type="ftr" sz="quarter" idx="11"/>
          </p:nvPr>
        </p:nvSpPr>
        <p:spPr/>
        <p:txBody>
          <a:bodyPr/>
          <a:lstStyle/>
          <a:p>
            <a:endParaRPr lang="en-GB"/>
          </a:p>
        </p:txBody>
      </p:sp>
      <p:cxnSp>
        <p:nvCxnSpPr>
          <p:cNvPr id="7" name="Straight Connector 6">
            <a:extLst>
              <a:ext uri="{FF2B5EF4-FFF2-40B4-BE49-F238E27FC236}">
                <a16:creationId xmlns:a16="http://schemas.microsoft.com/office/drawing/2014/main" id="{43898C9A-CFE6-4DAD-B95E-4E24D938022D}"/>
              </a:ext>
            </a:extLst>
          </p:cNvPr>
          <p:cNvCxnSpPr>
            <a:cxnSpLocks/>
          </p:cNvCxnSpPr>
          <p:nvPr userDrawn="1"/>
        </p:nvCxnSpPr>
        <p:spPr>
          <a:xfrm>
            <a:off x="421419" y="1208598"/>
            <a:ext cx="11394219" cy="0"/>
          </a:xfrm>
          <a:prstGeom prst="line">
            <a:avLst/>
          </a:prstGeom>
          <a:ln w="57150">
            <a:solidFill>
              <a:srgbClr val="FF003B"/>
            </a:solidFill>
          </a:ln>
        </p:spPr>
        <p:style>
          <a:lnRef idx="1">
            <a:schemeClr val="accent1"/>
          </a:lnRef>
          <a:fillRef idx="0">
            <a:schemeClr val="accent1"/>
          </a:fillRef>
          <a:effectRef idx="0">
            <a:schemeClr val="accent1"/>
          </a:effectRef>
          <a:fontRef idx="minor">
            <a:schemeClr val="tx1"/>
          </a:fontRef>
        </p:style>
      </p:cxnSp>
      <p:sp>
        <p:nvSpPr>
          <p:cNvPr id="8" name="Title 1">
            <a:extLst>
              <a:ext uri="{FF2B5EF4-FFF2-40B4-BE49-F238E27FC236}">
                <a16:creationId xmlns:a16="http://schemas.microsoft.com/office/drawing/2014/main" id="{D8C9F59A-6982-420A-B552-E13974723AB8}"/>
              </a:ext>
            </a:extLst>
          </p:cNvPr>
          <p:cNvSpPr>
            <a:spLocks noGrp="1"/>
          </p:cNvSpPr>
          <p:nvPr>
            <p:ph type="title"/>
          </p:nvPr>
        </p:nvSpPr>
        <p:spPr>
          <a:xfrm>
            <a:off x="344770" y="479542"/>
            <a:ext cx="8804551" cy="961155"/>
          </a:xfrm>
        </p:spPr>
        <p:txBody>
          <a:bodyPr lIns="91440" tIns="45720" rIns="91440" bIns="45720" anchor="t">
            <a:normAutofit/>
          </a:bodyPr>
          <a:lstStyle/>
          <a:p>
            <a:r>
              <a:rPr lang="en-GB" sz="3600" b="1">
                <a:latin typeface="Apercu Pro" panose="020B0503050601040103" pitchFamily="34" charset="0"/>
                <a:cs typeface="Calibri"/>
              </a:rPr>
              <a:t>Preparations for 1 January 2021</a:t>
            </a:r>
            <a:endParaRPr lang="en-GB" sz="3600" b="1">
              <a:latin typeface="Apercu Pro" panose="020B0503050601040103" pitchFamily="34" charset="0"/>
              <a:cs typeface="Calibri" panose="020F0502020204030204" pitchFamily="34" charset="0"/>
            </a:endParaRPr>
          </a:p>
        </p:txBody>
      </p:sp>
      <p:pic>
        <p:nvPicPr>
          <p:cNvPr id="14" name="Google Shape;15;p1">
            <a:extLst>
              <a:ext uri="{FF2B5EF4-FFF2-40B4-BE49-F238E27FC236}">
                <a16:creationId xmlns:a16="http://schemas.microsoft.com/office/drawing/2014/main" id="{66D2A463-AC5A-4041-87F9-E1F871378F10}"/>
              </a:ext>
            </a:extLst>
          </p:cNvPr>
          <p:cNvPicPr preferRelativeResize="0"/>
          <p:nvPr userDrawn="1"/>
        </p:nvPicPr>
        <p:blipFill rotWithShape="1">
          <a:blip r:embed="rId2">
            <a:alphaModFix/>
          </a:blip>
          <a:srcRect/>
          <a:stretch/>
        </p:blipFill>
        <p:spPr>
          <a:xfrm>
            <a:off x="11003325" y="5943680"/>
            <a:ext cx="922127" cy="825339"/>
          </a:xfrm>
          <a:prstGeom prst="rect">
            <a:avLst/>
          </a:prstGeom>
          <a:noFill/>
          <a:ln>
            <a:noFill/>
          </a:ln>
        </p:spPr>
      </p:pic>
      <p:sp>
        <p:nvSpPr>
          <p:cNvPr id="16" name="Title 1">
            <a:extLst>
              <a:ext uri="{FF2B5EF4-FFF2-40B4-BE49-F238E27FC236}">
                <a16:creationId xmlns:a16="http://schemas.microsoft.com/office/drawing/2014/main" id="{1D6BE887-F404-4EA7-AD63-E491DF26F00A}"/>
              </a:ext>
            </a:extLst>
          </p:cNvPr>
          <p:cNvSpPr txBox="1">
            <a:spLocks/>
          </p:cNvSpPr>
          <p:nvPr userDrawn="1"/>
        </p:nvSpPr>
        <p:spPr>
          <a:xfrm>
            <a:off x="7323606" y="6038056"/>
            <a:ext cx="3792234" cy="1620838"/>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r>
              <a:rPr lang="en-GB" sz="2300">
                <a:solidFill>
                  <a:srgbClr val="FF003B"/>
                </a:solidFill>
                <a:latin typeface="Apercu Mono Pro Medium" panose="02010609040000040003" pitchFamily="50" charset="0"/>
              </a:rPr>
              <a:t>VISIT GOV.UK/TRANSITION</a:t>
            </a:r>
          </a:p>
        </p:txBody>
      </p:sp>
    </p:spTree>
    <p:extLst>
      <p:ext uri="{BB962C8B-B14F-4D97-AF65-F5344CB8AC3E}">
        <p14:creationId xmlns:p14="http://schemas.microsoft.com/office/powerpoint/2010/main" val="39112596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CEB35B03-D760-4D65-A520-3C7D2A67E1F9}"/>
              </a:ext>
            </a:extLst>
          </p:cNvPr>
          <p:cNvSpPr/>
          <p:nvPr userDrawn="1"/>
        </p:nvSpPr>
        <p:spPr>
          <a:xfrm>
            <a:off x="0" y="0"/>
            <a:ext cx="12192000" cy="6858000"/>
          </a:xfrm>
          <a:prstGeom prst="rect">
            <a:avLst/>
          </a:prstGeom>
          <a:solidFill>
            <a:srgbClr val="2D2767"/>
          </a:solidFill>
          <a:ln>
            <a:solidFill>
              <a:srgbClr val="2D276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a:extLst>
              <a:ext uri="{FF2B5EF4-FFF2-40B4-BE49-F238E27FC236}">
                <a16:creationId xmlns:a16="http://schemas.microsoft.com/office/drawing/2014/main" id="{16F71D16-E48E-4096-83D1-71B87E8B1F7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544814CE-2B38-4E84-B24F-D0A6A0D52CB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56A660E-1BA1-4EAB-8208-45569DEDF844}"/>
              </a:ext>
            </a:extLst>
          </p:cNvPr>
          <p:cNvSpPr>
            <a:spLocks noGrp="1"/>
          </p:cNvSpPr>
          <p:nvPr>
            <p:ph type="dt" sz="half" idx="10"/>
          </p:nvPr>
        </p:nvSpPr>
        <p:spPr/>
        <p:txBody>
          <a:bodyPr/>
          <a:lstStyle/>
          <a:p>
            <a:fld id="{9FD2FA66-627D-3A48-8C36-AABC1E491980}" type="datetime1">
              <a:rPr lang="en-GB" smtClean="0"/>
              <a:t>04/12/2020</a:t>
            </a:fld>
            <a:endParaRPr lang="en-GB"/>
          </a:p>
        </p:txBody>
      </p:sp>
      <p:sp>
        <p:nvSpPr>
          <p:cNvPr id="5" name="Footer Placeholder 4">
            <a:extLst>
              <a:ext uri="{FF2B5EF4-FFF2-40B4-BE49-F238E27FC236}">
                <a16:creationId xmlns:a16="http://schemas.microsoft.com/office/drawing/2014/main" id="{A7F21C89-03B5-47A9-A7B3-907BDB74742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3E31984-7EE9-417F-8C38-23A843888B52}"/>
              </a:ext>
            </a:extLst>
          </p:cNvPr>
          <p:cNvSpPr>
            <a:spLocks noGrp="1"/>
          </p:cNvSpPr>
          <p:nvPr>
            <p:ph type="sldNum" sz="quarter" idx="12"/>
          </p:nvPr>
        </p:nvSpPr>
        <p:spPr>
          <a:xfrm>
            <a:off x="8610600" y="6356350"/>
            <a:ext cx="2743200" cy="365125"/>
          </a:xfrm>
          <a:prstGeom prst="rect">
            <a:avLst/>
          </a:prstGeom>
        </p:spPr>
        <p:txBody>
          <a:bodyPr/>
          <a:lstStyle>
            <a:lvl1pPr>
              <a:defRPr>
                <a:latin typeface="Apercu Pro" panose="020B0503050601040103" pitchFamily="34" charset="0"/>
              </a:defRPr>
            </a:lvl1pPr>
          </a:lstStyle>
          <a:p>
            <a:fld id="{85194759-C766-4537-A05C-586298C0C997}" type="slidenum">
              <a:rPr lang="en-GB" smtClean="0"/>
              <a:pPr/>
              <a:t>‹#›</a:t>
            </a:fld>
            <a:endParaRPr lang="en-GB"/>
          </a:p>
        </p:txBody>
      </p:sp>
      <p:pic>
        <p:nvPicPr>
          <p:cNvPr id="7" name="Google Shape;15;p1">
            <a:extLst>
              <a:ext uri="{FF2B5EF4-FFF2-40B4-BE49-F238E27FC236}">
                <a16:creationId xmlns:a16="http://schemas.microsoft.com/office/drawing/2014/main" id="{0123E4BE-6577-478A-B1FA-306798AE036A}"/>
              </a:ext>
            </a:extLst>
          </p:cNvPr>
          <p:cNvPicPr preferRelativeResize="0"/>
          <p:nvPr userDrawn="1"/>
        </p:nvPicPr>
        <p:blipFill rotWithShape="1">
          <a:blip r:embed="rId2">
            <a:alphaModFix/>
          </a:blip>
          <a:srcRect/>
          <a:stretch/>
        </p:blipFill>
        <p:spPr>
          <a:xfrm>
            <a:off x="10632342" y="172752"/>
            <a:ext cx="1430215" cy="1280098"/>
          </a:xfrm>
          <a:prstGeom prst="rect">
            <a:avLst/>
          </a:prstGeom>
          <a:noFill/>
          <a:ln>
            <a:noFill/>
          </a:ln>
        </p:spPr>
      </p:pic>
      <p:pic>
        <p:nvPicPr>
          <p:cNvPr id="13" name="Picture 2" descr="A picture containing text&#10;&#10;Description automatically generated">
            <a:extLst>
              <a:ext uri="{FF2B5EF4-FFF2-40B4-BE49-F238E27FC236}">
                <a16:creationId xmlns:a16="http://schemas.microsoft.com/office/drawing/2014/main" id="{A2BCF0BC-5728-417A-9C4D-C0E5892684BC}"/>
              </a:ext>
            </a:extLst>
          </p:cNvPr>
          <p:cNvPicPr>
            <a:picLocks noChangeAspect="1"/>
          </p:cNvPicPr>
          <p:nvPr userDrawn="1"/>
        </p:nvPicPr>
        <p:blipFill>
          <a:blip r:embed="rId3"/>
          <a:stretch>
            <a:fillRect/>
          </a:stretch>
        </p:blipFill>
        <p:spPr>
          <a:xfrm>
            <a:off x="9898834" y="5212206"/>
            <a:ext cx="1905816" cy="1386048"/>
          </a:xfrm>
          <a:prstGeom prst="rect">
            <a:avLst/>
          </a:prstGeom>
        </p:spPr>
      </p:pic>
      <p:pic>
        <p:nvPicPr>
          <p:cNvPr id="21" name="Picture 20" descr="A picture containing graphical user interface&#10;&#10;Description automatically generated">
            <a:extLst>
              <a:ext uri="{FF2B5EF4-FFF2-40B4-BE49-F238E27FC236}">
                <a16:creationId xmlns:a16="http://schemas.microsoft.com/office/drawing/2014/main" id="{87E4C83A-B14D-4874-8B18-46C2B3DD2C8B}"/>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334511" y="340168"/>
            <a:ext cx="2393305" cy="1202439"/>
          </a:xfrm>
          <a:prstGeom prst="rect">
            <a:avLst/>
          </a:prstGeom>
        </p:spPr>
      </p:pic>
    </p:spTree>
    <p:extLst>
      <p:ext uri="{BB962C8B-B14F-4D97-AF65-F5344CB8AC3E}">
        <p14:creationId xmlns:p14="http://schemas.microsoft.com/office/powerpoint/2010/main" val="35179844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9647E9-0959-4494-9164-A2B271AFC1A0}"/>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ADC85E36-D6C8-4EFA-A293-758B7B11F08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FDEA6A2C-E409-4100-9D7D-D89304FDEDE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BEE3B4CE-2953-4428-953B-724CCE8430F1}"/>
              </a:ext>
            </a:extLst>
          </p:cNvPr>
          <p:cNvSpPr>
            <a:spLocks noGrp="1"/>
          </p:cNvSpPr>
          <p:nvPr>
            <p:ph type="dt" sz="half" idx="10"/>
          </p:nvPr>
        </p:nvSpPr>
        <p:spPr/>
        <p:txBody>
          <a:bodyPr/>
          <a:lstStyle/>
          <a:p>
            <a:fld id="{BAE0C878-34B6-7A4E-AD7F-40818F956EE7}" type="datetime1">
              <a:rPr lang="en-GB" smtClean="0"/>
              <a:t>04/12/2020</a:t>
            </a:fld>
            <a:endParaRPr lang="en-GB"/>
          </a:p>
        </p:txBody>
      </p:sp>
      <p:sp>
        <p:nvSpPr>
          <p:cNvPr id="6" name="Footer Placeholder 5">
            <a:extLst>
              <a:ext uri="{FF2B5EF4-FFF2-40B4-BE49-F238E27FC236}">
                <a16:creationId xmlns:a16="http://schemas.microsoft.com/office/drawing/2014/main" id="{1362C809-B44D-46DC-B1C7-E5BD87F3C09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8C45495-416B-463D-9DC9-DC321006E7CB}"/>
              </a:ext>
            </a:extLst>
          </p:cNvPr>
          <p:cNvSpPr>
            <a:spLocks noGrp="1"/>
          </p:cNvSpPr>
          <p:nvPr>
            <p:ph type="sldNum" sz="quarter" idx="12"/>
          </p:nvPr>
        </p:nvSpPr>
        <p:spPr>
          <a:xfrm>
            <a:off x="8610600" y="6356350"/>
            <a:ext cx="2743200" cy="365125"/>
          </a:xfrm>
          <a:prstGeom prst="rect">
            <a:avLst/>
          </a:prstGeom>
        </p:spPr>
        <p:txBody>
          <a:bodyPr/>
          <a:lstStyle>
            <a:lvl1pPr>
              <a:defRPr>
                <a:latin typeface="Apercu Pro" panose="020B0503050601040103" pitchFamily="34" charset="0"/>
              </a:defRPr>
            </a:lvl1pPr>
          </a:lstStyle>
          <a:p>
            <a:fld id="{85194759-C766-4537-A05C-586298C0C997}" type="slidenum">
              <a:rPr lang="en-GB" smtClean="0"/>
              <a:pPr/>
              <a:t>‹#›</a:t>
            </a:fld>
            <a:endParaRPr lang="en-GB"/>
          </a:p>
        </p:txBody>
      </p:sp>
    </p:spTree>
    <p:extLst>
      <p:ext uri="{BB962C8B-B14F-4D97-AF65-F5344CB8AC3E}">
        <p14:creationId xmlns:p14="http://schemas.microsoft.com/office/powerpoint/2010/main" val="21693438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E88DBB-CA8A-4F9F-A5B7-51BC18832B92}"/>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080C564A-6CB8-467D-B2F0-62E1D74EDF3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20BD40C-DD0E-42A7-B6CC-4466ACDD4C9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75BA9805-F0A6-4F96-A8D0-BD04B280903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363ED37-E41B-4407-8F9D-95B5B4371C4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5A919A22-F266-416D-8C52-0F74BF05F8D7}"/>
              </a:ext>
            </a:extLst>
          </p:cNvPr>
          <p:cNvSpPr>
            <a:spLocks noGrp="1"/>
          </p:cNvSpPr>
          <p:nvPr>
            <p:ph type="dt" sz="half" idx="10"/>
          </p:nvPr>
        </p:nvSpPr>
        <p:spPr/>
        <p:txBody>
          <a:bodyPr/>
          <a:lstStyle/>
          <a:p>
            <a:fld id="{F9AE0490-7EBE-2F49-A963-121EC2AFD8DD}" type="datetime1">
              <a:rPr lang="en-GB" smtClean="0"/>
              <a:t>04/12/2020</a:t>
            </a:fld>
            <a:endParaRPr lang="en-GB"/>
          </a:p>
        </p:txBody>
      </p:sp>
      <p:sp>
        <p:nvSpPr>
          <p:cNvPr id="8" name="Footer Placeholder 7">
            <a:extLst>
              <a:ext uri="{FF2B5EF4-FFF2-40B4-BE49-F238E27FC236}">
                <a16:creationId xmlns:a16="http://schemas.microsoft.com/office/drawing/2014/main" id="{39701D89-8DD5-4447-A2EF-35C9CCFFAD8F}"/>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C172DDE6-24F4-42F4-B214-48048A396FBF}"/>
              </a:ext>
            </a:extLst>
          </p:cNvPr>
          <p:cNvSpPr>
            <a:spLocks noGrp="1"/>
          </p:cNvSpPr>
          <p:nvPr>
            <p:ph type="sldNum" sz="quarter" idx="12"/>
          </p:nvPr>
        </p:nvSpPr>
        <p:spPr>
          <a:xfrm>
            <a:off x="8610600" y="6356350"/>
            <a:ext cx="2743200" cy="365125"/>
          </a:xfrm>
          <a:prstGeom prst="rect">
            <a:avLst/>
          </a:prstGeom>
        </p:spPr>
        <p:txBody>
          <a:bodyPr/>
          <a:lstStyle>
            <a:lvl1pPr>
              <a:defRPr>
                <a:latin typeface="Apercu Pro" panose="020B0503050601040103" pitchFamily="34" charset="0"/>
              </a:defRPr>
            </a:lvl1pPr>
          </a:lstStyle>
          <a:p>
            <a:fld id="{85194759-C766-4537-A05C-586298C0C997}" type="slidenum">
              <a:rPr lang="en-GB" smtClean="0"/>
              <a:pPr/>
              <a:t>‹#›</a:t>
            </a:fld>
            <a:endParaRPr lang="en-GB"/>
          </a:p>
        </p:txBody>
      </p:sp>
    </p:spTree>
    <p:extLst>
      <p:ext uri="{BB962C8B-B14F-4D97-AF65-F5344CB8AC3E}">
        <p14:creationId xmlns:p14="http://schemas.microsoft.com/office/powerpoint/2010/main" val="10180439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BF13E7-6560-4D1B-ACFF-E33AF27D80FB}"/>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B7E8CF47-30FF-4DD9-AC47-6561F13000E7}"/>
              </a:ext>
            </a:extLst>
          </p:cNvPr>
          <p:cNvSpPr>
            <a:spLocks noGrp="1"/>
          </p:cNvSpPr>
          <p:nvPr>
            <p:ph type="dt" sz="half" idx="10"/>
          </p:nvPr>
        </p:nvSpPr>
        <p:spPr/>
        <p:txBody>
          <a:bodyPr/>
          <a:lstStyle/>
          <a:p>
            <a:fld id="{18B5C9F3-DA81-4546-AF66-3653BF205BFA}" type="datetime1">
              <a:rPr lang="en-GB" smtClean="0"/>
              <a:t>04/12/2020</a:t>
            </a:fld>
            <a:endParaRPr lang="en-GB"/>
          </a:p>
        </p:txBody>
      </p:sp>
      <p:sp>
        <p:nvSpPr>
          <p:cNvPr id="4" name="Footer Placeholder 3">
            <a:extLst>
              <a:ext uri="{FF2B5EF4-FFF2-40B4-BE49-F238E27FC236}">
                <a16:creationId xmlns:a16="http://schemas.microsoft.com/office/drawing/2014/main" id="{F59D5AB5-FCFB-46F8-8093-D08D85EAE846}"/>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BE1F0247-8D8A-4233-83A2-97701EF8C51C}"/>
              </a:ext>
            </a:extLst>
          </p:cNvPr>
          <p:cNvSpPr>
            <a:spLocks noGrp="1"/>
          </p:cNvSpPr>
          <p:nvPr>
            <p:ph type="sldNum" sz="quarter" idx="12"/>
          </p:nvPr>
        </p:nvSpPr>
        <p:spPr>
          <a:xfrm>
            <a:off x="8610600" y="6356350"/>
            <a:ext cx="2743200" cy="365125"/>
          </a:xfrm>
          <a:prstGeom prst="rect">
            <a:avLst/>
          </a:prstGeom>
        </p:spPr>
        <p:txBody>
          <a:bodyPr/>
          <a:lstStyle>
            <a:lvl1pPr>
              <a:defRPr>
                <a:latin typeface="Apercu Pro" panose="020B0503050601040103" pitchFamily="34" charset="0"/>
              </a:defRPr>
            </a:lvl1pPr>
          </a:lstStyle>
          <a:p>
            <a:fld id="{85194759-C766-4537-A05C-586298C0C997}" type="slidenum">
              <a:rPr lang="en-GB" smtClean="0"/>
              <a:pPr/>
              <a:t>‹#›</a:t>
            </a:fld>
            <a:endParaRPr lang="en-GB"/>
          </a:p>
        </p:txBody>
      </p:sp>
    </p:spTree>
    <p:extLst>
      <p:ext uri="{BB962C8B-B14F-4D97-AF65-F5344CB8AC3E}">
        <p14:creationId xmlns:p14="http://schemas.microsoft.com/office/powerpoint/2010/main" val="39539728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6694388-0494-4A86-B9A3-A262A94CBBAE}"/>
              </a:ext>
            </a:extLst>
          </p:cNvPr>
          <p:cNvSpPr>
            <a:spLocks noGrp="1"/>
          </p:cNvSpPr>
          <p:nvPr>
            <p:ph type="dt" sz="half" idx="10"/>
          </p:nvPr>
        </p:nvSpPr>
        <p:spPr/>
        <p:txBody>
          <a:bodyPr/>
          <a:lstStyle/>
          <a:p>
            <a:fld id="{72BEB2BE-EC96-5045-8EEC-8A42E0253329}" type="datetime1">
              <a:rPr lang="en-GB" smtClean="0"/>
              <a:t>04/12/2020</a:t>
            </a:fld>
            <a:endParaRPr lang="en-GB"/>
          </a:p>
        </p:txBody>
      </p:sp>
      <p:sp>
        <p:nvSpPr>
          <p:cNvPr id="3" name="Footer Placeholder 2">
            <a:extLst>
              <a:ext uri="{FF2B5EF4-FFF2-40B4-BE49-F238E27FC236}">
                <a16:creationId xmlns:a16="http://schemas.microsoft.com/office/drawing/2014/main" id="{87D9588F-F974-46BF-AE77-3541F21DF167}"/>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5BA3A5A5-BCD7-4898-9F01-6ABE0397D931}"/>
              </a:ext>
            </a:extLst>
          </p:cNvPr>
          <p:cNvSpPr>
            <a:spLocks noGrp="1"/>
          </p:cNvSpPr>
          <p:nvPr>
            <p:ph type="sldNum" sz="quarter" idx="12"/>
          </p:nvPr>
        </p:nvSpPr>
        <p:spPr>
          <a:xfrm>
            <a:off x="8610600" y="6356350"/>
            <a:ext cx="2743200" cy="365125"/>
          </a:xfrm>
          <a:prstGeom prst="rect">
            <a:avLst/>
          </a:prstGeom>
        </p:spPr>
        <p:txBody>
          <a:bodyPr/>
          <a:lstStyle>
            <a:lvl1pPr>
              <a:defRPr>
                <a:latin typeface="Apercu Pro" panose="020B0503050601040103" pitchFamily="34" charset="0"/>
              </a:defRPr>
            </a:lvl1pPr>
          </a:lstStyle>
          <a:p>
            <a:fld id="{85194759-C766-4537-A05C-586298C0C997}" type="slidenum">
              <a:rPr lang="en-GB" smtClean="0"/>
              <a:pPr/>
              <a:t>‹#›</a:t>
            </a:fld>
            <a:endParaRPr lang="en-GB"/>
          </a:p>
        </p:txBody>
      </p:sp>
    </p:spTree>
    <p:extLst>
      <p:ext uri="{BB962C8B-B14F-4D97-AF65-F5344CB8AC3E}">
        <p14:creationId xmlns:p14="http://schemas.microsoft.com/office/powerpoint/2010/main" val="17377425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B7FBB0-9258-4451-A916-1021AD22C7A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FF5DBDAB-F896-47D6-9F0A-7D74E85CD9D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BC00ECF3-68DC-472E-9F70-45E9246C377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AB50586-BAB0-4312-B531-1289D574B920}"/>
              </a:ext>
            </a:extLst>
          </p:cNvPr>
          <p:cNvSpPr>
            <a:spLocks noGrp="1"/>
          </p:cNvSpPr>
          <p:nvPr>
            <p:ph type="dt" sz="half" idx="10"/>
          </p:nvPr>
        </p:nvSpPr>
        <p:spPr/>
        <p:txBody>
          <a:bodyPr/>
          <a:lstStyle/>
          <a:p>
            <a:fld id="{CB89DFD8-D20E-BF44-A6EA-F05E85F58CC8}" type="datetime1">
              <a:rPr lang="en-GB" smtClean="0"/>
              <a:t>04/12/2020</a:t>
            </a:fld>
            <a:endParaRPr lang="en-GB"/>
          </a:p>
        </p:txBody>
      </p:sp>
      <p:sp>
        <p:nvSpPr>
          <p:cNvPr id="6" name="Footer Placeholder 5">
            <a:extLst>
              <a:ext uri="{FF2B5EF4-FFF2-40B4-BE49-F238E27FC236}">
                <a16:creationId xmlns:a16="http://schemas.microsoft.com/office/drawing/2014/main" id="{40C0FBCC-B9CD-44F8-ADFC-779E556D9E1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CE7A7ED-BC32-4385-9A1D-AADD25F777BF}"/>
              </a:ext>
            </a:extLst>
          </p:cNvPr>
          <p:cNvSpPr>
            <a:spLocks noGrp="1"/>
          </p:cNvSpPr>
          <p:nvPr>
            <p:ph type="sldNum" sz="quarter" idx="12"/>
          </p:nvPr>
        </p:nvSpPr>
        <p:spPr>
          <a:xfrm>
            <a:off x="8610600" y="6356350"/>
            <a:ext cx="2743200" cy="365125"/>
          </a:xfrm>
          <a:prstGeom prst="rect">
            <a:avLst/>
          </a:prstGeom>
        </p:spPr>
        <p:txBody>
          <a:bodyPr/>
          <a:lstStyle>
            <a:lvl1pPr>
              <a:defRPr>
                <a:latin typeface="Apercu Pro" panose="020B0503050601040103" pitchFamily="34" charset="0"/>
              </a:defRPr>
            </a:lvl1pPr>
          </a:lstStyle>
          <a:p>
            <a:fld id="{85194759-C766-4537-A05C-586298C0C997}" type="slidenum">
              <a:rPr lang="en-GB" smtClean="0"/>
              <a:pPr/>
              <a:t>‹#›</a:t>
            </a:fld>
            <a:endParaRPr lang="en-GB"/>
          </a:p>
        </p:txBody>
      </p:sp>
    </p:spTree>
    <p:extLst>
      <p:ext uri="{BB962C8B-B14F-4D97-AF65-F5344CB8AC3E}">
        <p14:creationId xmlns:p14="http://schemas.microsoft.com/office/powerpoint/2010/main" val="26619934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1A9209-3D3D-43D2-8A02-A300C3D0F8E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B770C3F7-0334-41E4-969F-D6DB70ED025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D2EDB2E8-EBC2-4B70-96FA-5469C51EE29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94504E9-DAA7-48C8-97AB-98F45CF8824D}"/>
              </a:ext>
            </a:extLst>
          </p:cNvPr>
          <p:cNvSpPr>
            <a:spLocks noGrp="1"/>
          </p:cNvSpPr>
          <p:nvPr>
            <p:ph type="dt" sz="half" idx="10"/>
          </p:nvPr>
        </p:nvSpPr>
        <p:spPr/>
        <p:txBody>
          <a:bodyPr/>
          <a:lstStyle/>
          <a:p>
            <a:fld id="{05210ED5-D4E5-CC41-9562-13BEA32C8A9E}" type="datetime1">
              <a:rPr lang="en-GB" smtClean="0"/>
              <a:t>04/12/2020</a:t>
            </a:fld>
            <a:endParaRPr lang="en-GB"/>
          </a:p>
        </p:txBody>
      </p:sp>
      <p:sp>
        <p:nvSpPr>
          <p:cNvPr id="6" name="Footer Placeholder 5">
            <a:extLst>
              <a:ext uri="{FF2B5EF4-FFF2-40B4-BE49-F238E27FC236}">
                <a16:creationId xmlns:a16="http://schemas.microsoft.com/office/drawing/2014/main" id="{01CF2A52-258F-4F92-BFC1-2560EFBD89D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38540C3F-0C63-44E2-8E91-5F33EFDD803D}"/>
              </a:ext>
            </a:extLst>
          </p:cNvPr>
          <p:cNvSpPr>
            <a:spLocks noGrp="1"/>
          </p:cNvSpPr>
          <p:nvPr>
            <p:ph type="sldNum" sz="quarter" idx="12"/>
          </p:nvPr>
        </p:nvSpPr>
        <p:spPr>
          <a:xfrm>
            <a:off x="8610600" y="6356350"/>
            <a:ext cx="2743200" cy="365125"/>
          </a:xfrm>
          <a:prstGeom prst="rect">
            <a:avLst/>
          </a:prstGeom>
        </p:spPr>
        <p:txBody>
          <a:bodyPr/>
          <a:lstStyle>
            <a:lvl1pPr>
              <a:defRPr>
                <a:latin typeface="Apercu Pro" panose="020B0503050601040103" pitchFamily="34" charset="0"/>
              </a:defRPr>
            </a:lvl1pPr>
          </a:lstStyle>
          <a:p>
            <a:fld id="{85194759-C766-4537-A05C-586298C0C997}" type="slidenum">
              <a:rPr lang="en-GB" smtClean="0"/>
              <a:pPr/>
              <a:t>‹#›</a:t>
            </a:fld>
            <a:endParaRPr lang="en-GB"/>
          </a:p>
        </p:txBody>
      </p:sp>
    </p:spTree>
    <p:extLst>
      <p:ext uri="{BB962C8B-B14F-4D97-AF65-F5344CB8AC3E}">
        <p14:creationId xmlns:p14="http://schemas.microsoft.com/office/powerpoint/2010/main" val="41699753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8D2429F-C0E3-42EC-89EC-67A5A5A9C4C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E8F87707-116C-48FD-BD7B-ACB7605307F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B4CAEC1-DCD9-4281-BC1E-9AB31584F7B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latin typeface="Apercu Pro" panose="020B0503050601040103" pitchFamily="34" charset="0"/>
              </a:defRPr>
            </a:lvl1pPr>
          </a:lstStyle>
          <a:p>
            <a:fld id="{FFEC2835-D011-774E-BCA9-A3C2776D572A}" type="datetime1">
              <a:rPr lang="en-GB" smtClean="0"/>
              <a:t>04/12/2020</a:t>
            </a:fld>
            <a:endParaRPr lang="en-GB"/>
          </a:p>
        </p:txBody>
      </p:sp>
      <p:sp>
        <p:nvSpPr>
          <p:cNvPr id="5" name="Footer Placeholder 4">
            <a:extLst>
              <a:ext uri="{FF2B5EF4-FFF2-40B4-BE49-F238E27FC236}">
                <a16:creationId xmlns:a16="http://schemas.microsoft.com/office/drawing/2014/main" id="{F0CD89FD-0B2F-4E98-AA38-ECC8589C0C9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latin typeface="Apercu Pro" panose="020B0503050601040103" pitchFamily="34" charset="0"/>
              </a:defRPr>
            </a:lvl1pPr>
          </a:lstStyle>
          <a:p>
            <a:endParaRPr lang="en-GB"/>
          </a:p>
        </p:txBody>
      </p:sp>
    </p:spTree>
    <p:extLst>
      <p:ext uri="{BB962C8B-B14F-4D97-AF65-F5344CB8AC3E}">
        <p14:creationId xmlns:p14="http://schemas.microsoft.com/office/powerpoint/2010/main" val="224223005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hdr="0" ftr="0" dt="0"/>
  <p:txStyles>
    <p:titleStyle>
      <a:lvl1pPr algn="l" defTabSz="914400" rtl="0" eaLnBrk="1" latinLnBrk="0" hangingPunct="1">
        <a:lnSpc>
          <a:spcPct val="90000"/>
        </a:lnSpc>
        <a:spcBef>
          <a:spcPct val="0"/>
        </a:spcBef>
        <a:buNone/>
        <a:defRPr sz="4400" kern="1200">
          <a:solidFill>
            <a:srgbClr val="2D2767"/>
          </a:solidFill>
          <a:latin typeface="Apercu Pro Medium" panose="020B0603050601040103" pitchFamily="34"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2D2767"/>
          </a:solidFill>
          <a:latin typeface="Apercu Pro" panose="020B0503050601040103"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2D2767"/>
          </a:solidFill>
          <a:latin typeface="Apercu Pro" panose="020B0503050601040103"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2D2767"/>
          </a:solidFill>
          <a:latin typeface="Apercu Pro" panose="020B0503050601040103"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2D2767"/>
          </a:solidFill>
          <a:latin typeface="Apercu Pro" panose="020B0503050601040103"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2D2767"/>
          </a:solidFill>
          <a:latin typeface="Apercu Pro" panose="020B0503050601040103"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hyperlink" Target="https://www.gov.uk/guidance/placing-manufactured-goods-on-the-market-in-northern-ireland-from-1-january-2021"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hyperlink" Target="https://www.gov.uk/guidance/placing-manufactured-goods-on-the-market-in-great-britain-from-1-january-2021" TargetMode="External"/><Relationship Id="rId4" Type="http://schemas.openxmlformats.org/officeDocument/2006/relationships/hyperlink" Target="https://www.gov.uk/guidance/using-the-ukni-marking-from-1-january-2021"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7" Type="http://schemas.openxmlformats.org/officeDocument/2006/relationships/image" Target="../media/image9.jpe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8.svg"/><Relationship Id="rId5" Type="http://schemas.openxmlformats.org/officeDocument/2006/relationships/image" Target="../media/image7.png"/><Relationship Id="rId4" Type="http://schemas.openxmlformats.org/officeDocument/2006/relationships/image" Target="../media/image6.svg"/></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8.svg"/><Relationship Id="rId5" Type="http://schemas.openxmlformats.org/officeDocument/2006/relationships/image" Target="../media/image7.png"/><Relationship Id="rId4" Type="http://schemas.openxmlformats.org/officeDocument/2006/relationships/image" Target="../media/image6.svg"/></Relationships>
</file>

<file path=ppt/slides/_rels/slide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8.svg"/><Relationship Id="rId5" Type="http://schemas.openxmlformats.org/officeDocument/2006/relationships/image" Target="../media/image7.png"/><Relationship Id="rId4" Type="http://schemas.openxmlformats.org/officeDocument/2006/relationships/image" Target="../media/image11.svg"/></Relationships>
</file>

<file path=ppt/slides/_rels/slide6.xml.rels><?xml version="1.0" encoding="UTF-8" standalone="yes"?>
<Relationships xmlns="http://schemas.openxmlformats.org/package/2006/relationships"><Relationship Id="rId8" Type="http://schemas.openxmlformats.org/officeDocument/2006/relationships/hyperlink" Target="https://www.gov.uk/guidance/using-the-ukni-marking-from-1-january-2021" TargetMode="External"/><Relationship Id="rId3" Type="http://schemas.openxmlformats.org/officeDocument/2006/relationships/hyperlink" Target="http://www.gov.uk/guidance/placing-manufactured-goods-on-the-market-in-great-britain-from-1-january-2021" TargetMode="External"/><Relationship Id="rId7" Type="http://schemas.openxmlformats.org/officeDocument/2006/relationships/hyperlink" Target="http://www.gov.uk/government/publications/moving-goods-under-the-northern-ireland-protocol"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www.gov.uk/guidance/placing-manufactured-goods-on-the-market-in-northern-ireland-from-1-january-2021" TargetMode="External"/><Relationship Id="rId5" Type="http://schemas.openxmlformats.org/officeDocument/2006/relationships/hyperlink" Target="http://www.gov.uk/guidance/placing-manufactured-goods-on-the-eu-market-from-1-january-2021" TargetMode="External"/><Relationship Id="rId4" Type="http://schemas.openxmlformats.org/officeDocument/2006/relationships/hyperlink" Target="https://www.gov.uk/guidance/using-the-ukca-mark-from-1-january-2021"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a:extLst>
              <a:ext uri="{FF2B5EF4-FFF2-40B4-BE49-F238E27FC236}">
                <a16:creationId xmlns:a16="http://schemas.microsoft.com/office/drawing/2014/main" id="{31569FCC-393E-414E-B2E9-D8048B8109A6}"/>
              </a:ext>
            </a:extLst>
          </p:cNvPr>
          <p:cNvSpPr txBox="1">
            <a:spLocks/>
          </p:cNvSpPr>
          <p:nvPr/>
        </p:nvSpPr>
        <p:spPr>
          <a:xfrm>
            <a:off x="676070" y="2588480"/>
            <a:ext cx="9635828" cy="1050313"/>
          </a:xfrm>
        </p:spPr>
        <p:txBody>
          <a:bodyPr lIns="91440" tIns="45720" rIns="91440" bIns="45720" anchor="t"/>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marR="0" lvl="0" indent="0" algn="l" defTabSz="685800" rtl="0" eaLnBrk="1" fontAlgn="auto" latinLnBrk="0" hangingPunct="1">
              <a:lnSpc>
                <a:spcPct val="100000"/>
              </a:lnSpc>
              <a:spcBef>
                <a:spcPts val="750"/>
              </a:spcBef>
              <a:spcAft>
                <a:spcPts val="0"/>
              </a:spcAft>
              <a:buClrTx/>
              <a:buSzTx/>
              <a:buFont typeface="Arial" panose="020B0604020202020204" pitchFamily="34" charset="0"/>
              <a:buNone/>
              <a:tabLst/>
              <a:defRPr/>
            </a:pPr>
            <a:r>
              <a:rPr kumimoji="0" lang="en-GB" sz="5400" b="1" i="0" u="none" strike="noStrike" kern="1200" cap="none" spc="0" normalizeH="0" baseline="0" noProof="0" dirty="0">
                <a:ln>
                  <a:noFill/>
                </a:ln>
                <a:solidFill>
                  <a:prstClr val="white"/>
                </a:solidFill>
                <a:effectLst/>
                <a:uLnTx/>
                <a:uFillTx/>
                <a:latin typeface="Apercu Pro" panose="020B0604020202020204" charset="0"/>
                <a:ea typeface="Calibri" panose="020F0502020204030204" pitchFamily="34" charset="0"/>
                <a:cs typeface="Times New Roman" panose="02020603050405020304" pitchFamily="18" charset="0"/>
              </a:rPr>
              <a:t>Goods Regulation </a:t>
            </a:r>
            <a:endParaRPr kumimoji="0" lang="en-GB" sz="2400" b="0" i="0" u="none" strike="noStrike" kern="1200" cap="none" spc="0" normalizeH="0" baseline="0" noProof="0" dirty="0">
              <a:ln>
                <a:noFill/>
              </a:ln>
              <a:solidFill>
                <a:prstClr val="white"/>
              </a:solidFill>
              <a:effectLst/>
              <a:uLnTx/>
              <a:uFillTx/>
              <a:latin typeface="Apercu Pro" panose="020B0604020202020204" charset="0"/>
              <a:ea typeface="Calibri" panose="020F0502020204030204" pitchFamily="34" charset="0"/>
              <a:cs typeface="Times New Roman" panose="02020603050405020304" pitchFamily="18" charset="0"/>
            </a:endParaRPr>
          </a:p>
        </p:txBody>
      </p:sp>
      <p:sp>
        <p:nvSpPr>
          <p:cNvPr id="7" name="TextBox 6">
            <a:extLst>
              <a:ext uri="{FF2B5EF4-FFF2-40B4-BE49-F238E27FC236}">
                <a16:creationId xmlns:a16="http://schemas.microsoft.com/office/drawing/2014/main" id="{743D1CD8-F731-4BA4-B47E-FEC91BB18842}"/>
              </a:ext>
            </a:extLst>
          </p:cNvPr>
          <p:cNvSpPr txBox="1"/>
          <p:nvPr/>
        </p:nvSpPr>
        <p:spPr>
          <a:xfrm>
            <a:off x="694177" y="4942549"/>
            <a:ext cx="6765878" cy="761739"/>
          </a:xfrm>
          <a:prstGeom prst="rect">
            <a:avLst/>
          </a:prstGeom>
          <a:noFill/>
        </p:spPr>
        <p:txBody>
          <a:bodyPr wrap="square" lIns="68573" tIns="34286" rIns="68573" bIns="34286" rtlCol="0" anchor="t">
            <a:spAutoFit/>
          </a:bodyPr>
          <a:lstStyle/>
          <a:p>
            <a:pPr marL="0" marR="0" lvl="0" indent="0" algn="l" defTabSz="914400" rtl="0" eaLnBrk="1" fontAlgn="auto" latinLnBrk="0" hangingPunct="1">
              <a:lnSpc>
                <a:spcPct val="100000"/>
              </a:lnSpc>
              <a:spcBef>
                <a:spcPts val="600"/>
              </a:spcBef>
              <a:spcAft>
                <a:spcPts val="0"/>
              </a:spcAft>
              <a:buClrTx/>
              <a:buSzTx/>
              <a:buFontTx/>
              <a:buNone/>
              <a:tabLst/>
              <a:defRPr/>
            </a:pPr>
            <a:r>
              <a:rPr kumimoji="0" lang="en-GB" sz="2000" b="1" i="0" u="none" strike="noStrike" kern="1200" cap="none" spc="0" normalizeH="0" baseline="0" noProof="0" dirty="0">
                <a:ln>
                  <a:noFill/>
                </a:ln>
                <a:solidFill>
                  <a:prstClr val="white"/>
                </a:solidFill>
                <a:effectLst/>
                <a:uLnTx/>
                <a:uFillTx/>
                <a:latin typeface="Apercu Pro" panose="020B0604020202020204" charset="0"/>
                <a:ea typeface="Calibri" panose="020F0502020204030204" pitchFamily="34" charset="0"/>
                <a:cs typeface="+mn-cs"/>
              </a:rPr>
              <a:t>Speaker: Laura Deslandes </a:t>
            </a:r>
          </a:p>
          <a:p>
            <a:pPr marL="0" marR="0" lvl="0" indent="0" algn="l" defTabSz="914400" rtl="0" eaLnBrk="1" fontAlgn="auto" latinLnBrk="0" hangingPunct="1">
              <a:lnSpc>
                <a:spcPct val="100000"/>
              </a:lnSpc>
              <a:spcBef>
                <a:spcPts val="600"/>
              </a:spcBef>
              <a:spcAft>
                <a:spcPts val="0"/>
              </a:spcAft>
              <a:buClrTx/>
              <a:buSzTx/>
              <a:buFontTx/>
              <a:buNone/>
              <a:tabLst/>
              <a:defRPr/>
            </a:pPr>
            <a:r>
              <a:rPr kumimoji="0" lang="en-GB" sz="2000" b="1" i="0" u="none" strike="noStrike" kern="1200" cap="none" spc="0" normalizeH="0" baseline="0" noProof="0" dirty="0">
                <a:ln>
                  <a:noFill/>
                </a:ln>
                <a:solidFill>
                  <a:prstClr val="white"/>
                </a:solidFill>
                <a:effectLst/>
                <a:uLnTx/>
                <a:uFillTx/>
                <a:latin typeface="Apercu Pro" panose="020B0604020202020204" charset="0"/>
                <a:ea typeface="Calibri" panose="020F0502020204030204" pitchFamily="34" charset="0"/>
                <a:cs typeface="+mn-cs"/>
              </a:rPr>
              <a:t>Department for Business, Energy and Industrial Strategy </a:t>
            </a:r>
            <a:endParaRPr kumimoji="0" lang="en-GB" sz="2000" b="1" i="0" u="none" strike="noStrike" kern="1200" cap="none" spc="0" normalizeH="0" baseline="0" noProof="0" dirty="0">
              <a:ln>
                <a:noFill/>
              </a:ln>
              <a:solidFill>
                <a:prstClr val="white"/>
              </a:solidFill>
              <a:effectLst/>
              <a:uLnTx/>
              <a:uFillTx/>
              <a:latin typeface="Apercu Pro" panose="020B0604020202020204" charset="0"/>
              <a:ea typeface="+mn-ea"/>
              <a:cs typeface="Calibri"/>
            </a:endParaRPr>
          </a:p>
        </p:txBody>
      </p:sp>
      <p:sp>
        <p:nvSpPr>
          <p:cNvPr id="2" name="AutoShape 2">
            <a:extLst>
              <a:ext uri="{FF2B5EF4-FFF2-40B4-BE49-F238E27FC236}">
                <a16:creationId xmlns:a16="http://schemas.microsoft.com/office/drawing/2014/main" id="{EC8A62B8-F20A-452D-A3B5-12D800400453}"/>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srgbClr val="000000"/>
              </a:solidFill>
              <a:effectLst/>
              <a:uLnTx/>
              <a:uFillTx/>
              <a:latin typeface="Arial"/>
              <a:ea typeface="+mn-ea"/>
              <a:cs typeface="+mn-cs"/>
            </a:endParaRPr>
          </a:p>
        </p:txBody>
      </p:sp>
      <p:sp>
        <p:nvSpPr>
          <p:cNvPr id="8" name="TextBox 7">
            <a:extLst>
              <a:ext uri="{FF2B5EF4-FFF2-40B4-BE49-F238E27FC236}">
                <a16:creationId xmlns:a16="http://schemas.microsoft.com/office/drawing/2014/main" id="{59C09D33-6ACF-4A99-868E-05D17AEE26B3}"/>
              </a:ext>
            </a:extLst>
          </p:cNvPr>
          <p:cNvSpPr txBox="1"/>
          <p:nvPr/>
        </p:nvSpPr>
        <p:spPr>
          <a:xfrm>
            <a:off x="712284" y="3542803"/>
            <a:ext cx="7816080" cy="707886"/>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000" b="0" i="0" u="none" strike="noStrike" kern="1200" cap="none" spc="0" normalizeH="0" baseline="0" noProof="0" dirty="0">
                <a:ln>
                  <a:noFill/>
                </a:ln>
                <a:solidFill>
                  <a:prstClr val="white"/>
                </a:solidFill>
                <a:effectLst/>
                <a:uLnTx/>
                <a:uFillTx/>
                <a:latin typeface="Apercu Pro" panose="020B0604020202020204" charset="0"/>
                <a:ea typeface="+mn-ea"/>
                <a:cs typeface="+mn-cs"/>
              </a:rPr>
              <a:t>This session covers changes to the Northern Ireland regime for goods that currently use the CE marking</a:t>
            </a:r>
          </a:p>
        </p:txBody>
      </p:sp>
      <p:sp>
        <p:nvSpPr>
          <p:cNvPr id="3" name="Slide Number Placeholder 2">
            <a:extLst>
              <a:ext uri="{FF2B5EF4-FFF2-40B4-BE49-F238E27FC236}">
                <a16:creationId xmlns:a16="http://schemas.microsoft.com/office/drawing/2014/main" id="{9463C35A-6D3C-EE4E-AFA2-8C06EE2C0FFE}"/>
              </a:ext>
            </a:extLst>
          </p:cNvPr>
          <p:cNvSpPr>
            <a:spLocks noGrp="1"/>
          </p:cNvSpPr>
          <p:nvPr>
            <p:ph type="sldNum" sz="quarter" idx="12"/>
          </p:nvPr>
        </p:nvSpPr>
        <p:spPr/>
        <p:txBody>
          <a:bodyPr/>
          <a:lstStyle/>
          <a:p>
            <a:fld id="{85194759-C766-4537-A05C-586298C0C997}" type="slidenum">
              <a:rPr lang="en-GB" smtClean="0"/>
              <a:pPr/>
              <a:t>1</a:t>
            </a:fld>
            <a:endParaRPr lang="en-GB"/>
          </a:p>
        </p:txBody>
      </p:sp>
    </p:spTree>
    <p:extLst>
      <p:ext uri="{BB962C8B-B14F-4D97-AF65-F5344CB8AC3E}">
        <p14:creationId xmlns:p14="http://schemas.microsoft.com/office/powerpoint/2010/main" val="26563369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DC2E9525-670D-4A60-8C29-33683A0C9481}"/>
              </a:ext>
            </a:extLst>
          </p:cNvPr>
          <p:cNvSpPr>
            <a:spLocks noGrp="1"/>
          </p:cNvSpPr>
          <p:nvPr>
            <p:ph type="title"/>
          </p:nvPr>
        </p:nvSpPr>
        <p:spPr>
          <a:xfrm>
            <a:off x="344770" y="479542"/>
            <a:ext cx="10419800" cy="961155"/>
          </a:xfrm>
        </p:spPr>
        <p:txBody>
          <a:bodyPr>
            <a:noAutofit/>
          </a:body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GB" sz="3400" b="1" i="0" u="none" strike="noStrike" kern="1200" cap="none" spc="0" normalizeH="0" baseline="0" noProof="0" dirty="0">
                <a:ln>
                  <a:noFill/>
                </a:ln>
                <a:effectLst/>
                <a:uLnTx/>
                <a:uFillTx/>
                <a:latin typeface="Apercu Pro" panose="020B0604020202020204" charset="0"/>
                <a:cs typeface="Helvetica" panose="020B0604020202020204" pitchFamily="34" charset="0"/>
              </a:rPr>
              <a:t>Update on Northern Ireland Goods</a:t>
            </a:r>
          </a:p>
        </p:txBody>
      </p:sp>
      <p:sp>
        <p:nvSpPr>
          <p:cNvPr id="2" name="TextBox 1">
            <a:extLst>
              <a:ext uri="{FF2B5EF4-FFF2-40B4-BE49-F238E27FC236}">
                <a16:creationId xmlns:a16="http://schemas.microsoft.com/office/drawing/2014/main" id="{C92FD9E8-20B0-4CE2-B14E-5FF464A2B81C}"/>
              </a:ext>
            </a:extLst>
          </p:cNvPr>
          <p:cNvSpPr txBox="1"/>
          <p:nvPr/>
        </p:nvSpPr>
        <p:spPr>
          <a:xfrm>
            <a:off x="344770" y="1442366"/>
            <a:ext cx="10691404" cy="4076501"/>
          </a:xfrm>
          <a:prstGeom prst="rect">
            <a:avLst/>
          </a:prstGeom>
          <a:noFill/>
        </p:spPr>
        <p:txBody>
          <a:bodyPr wrap="square" rtlCol="0">
            <a:spAutoFit/>
          </a:bodyPr>
          <a:lstStyle/>
          <a:p>
            <a:pPr marL="0" marR="0" lvl="0" indent="0" algn="l" defTabSz="914400" rtl="0" eaLnBrk="1" fontAlgn="auto" latinLnBrk="0" hangingPunct="1">
              <a:lnSpc>
                <a:spcPct val="110000"/>
              </a:lnSpc>
              <a:spcBef>
                <a:spcPts val="0"/>
              </a:spcBef>
              <a:spcAft>
                <a:spcPts val="0"/>
              </a:spcAft>
              <a:buClr>
                <a:srgbClr val="FF0000"/>
              </a:buClr>
              <a:buSzTx/>
              <a:buFont typeface="Arial" panose="020B0604020202020204" pitchFamily="34" charset="0"/>
              <a:buNone/>
              <a:tabLst/>
              <a:defRPr/>
            </a:pPr>
            <a:r>
              <a:rPr kumimoji="0" lang="en-GB" sz="2000" b="0" i="0" u="none" strike="noStrike" kern="1200" cap="none" spc="0" normalizeH="0" baseline="0" noProof="0" dirty="0">
                <a:ln>
                  <a:noFill/>
                </a:ln>
                <a:solidFill>
                  <a:srgbClr val="2D2767"/>
                </a:solidFill>
                <a:effectLst/>
                <a:uLnTx/>
                <a:uFillTx/>
                <a:latin typeface="Apercu Pro" panose="020B0604020202020204" charset="0"/>
                <a:ea typeface="+mn-ea"/>
                <a:cs typeface="Helvetica" panose="020B0604020202020204" pitchFamily="34" charset="0"/>
              </a:rPr>
              <a:t>There are 3x new bits of published GOV.UK guidance to flag:</a:t>
            </a:r>
          </a:p>
          <a:p>
            <a:pPr marL="0" marR="0" lvl="0" indent="0" algn="l" defTabSz="914400" rtl="0" eaLnBrk="1" fontAlgn="auto" latinLnBrk="0" hangingPunct="1">
              <a:lnSpc>
                <a:spcPct val="110000"/>
              </a:lnSpc>
              <a:spcBef>
                <a:spcPts val="1800"/>
              </a:spcBef>
              <a:spcAft>
                <a:spcPts val="600"/>
              </a:spcAft>
              <a:buClr>
                <a:srgbClr val="FF0000"/>
              </a:buClr>
              <a:buSzTx/>
              <a:buFont typeface="Arial" panose="020B0604020202020204" pitchFamily="34" charset="0"/>
              <a:buNone/>
              <a:tabLst/>
              <a:defRPr/>
            </a:pPr>
            <a:r>
              <a:rPr kumimoji="0" lang="en-GB" sz="2000" b="1" i="0" u="none" strike="noStrike" kern="1200" cap="none" spc="0" normalizeH="0" baseline="0" noProof="0" dirty="0">
                <a:ln>
                  <a:noFill/>
                </a:ln>
                <a:solidFill>
                  <a:srgbClr val="FF0000"/>
                </a:solidFill>
                <a:effectLst/>
                <a:uLnTx/>
                <a:uFillTx/>
                <a:latin typeface="Apercu Pro" panose="020B0604020202020204" charset="0"/>
                <a:ea typeface="+mn-ea"/>
                <a:cs typeface="Helvetica" panose="020B0604020202020204" pitchFamily="34" charset="0"/>
              </a:rPr>
              <a:t>Placing goods on the NI market</a:t>
            </a:r>
          </a:p>
          <a:p>
            <a:pPr marL="228600" marR="0" lvl="0" indent="-228600" algn="l" defTabSz="914400" rtl="0" eaLnBrk="1" fontAlgn="auto" latinLnBrk="0" hangingPunct="1">
              <a:lnSpc>
                <a:spcPct val="110000"/>
              </a:lnSpc>
              <a:spcBef>
                <a:spcPts val="0"/>
              </a:spcBef>
              <a:spcAft>
                <a:spcPts val="0"/>
              </a:spcAft>
              <a:buClr>
                <a:srgbClr val="FF0000"/>
              </a:buClr>
              <a:buSzTx/>
              <a:buFont typeface="Arial" panose="020B0604020202020204" pitchFamily="34" charset="0"/>
              <a:buChar char="•"/>
              <a:tabLst/>
              <a:defRPr/>
            </a:pPr>
            <a:r>
              <a:rPr kumimoji="0" lang="en-GB" sz="2000" b="0" i="0" u="none" strike="noStrike" kern="1200" cap="none" spc="0" normalizeH="0" baseline="0" noProof="0" dirty="0">
                <a:ln>
                  <a:noFill/>
                </a:ln>
                <a:solidFill>
                  <a:srgbClr val="12034B"/>
                </a:solidFill>
                <a:effectLst/>
                <a:uLnTx/>
                <a:uFillTx/>
                <a:latin typeface="Apercu Pro" panose="020B0604020202020204" charset="0"/>
                <a:ea typeface="+mn-ea"/>
                <a:cs typeface="Helvetica" panose="020B0604020202020204" pitchFamily="34" charset="0"/>
                <a:hlinkClick r:id="rId3"/>
              </a:rPr>
              <a:t>https://www.gov.uk/guidance/placing-manufactured-goods-on-the-market-in-northern-ireland-from-1-january-2021</a:t>
            </a:r>
            <a:endParaRPr kumimoji="0" lang="en-GB" sz="2000" b="0" i="0" u="none" strike="noStrike" kern="1200" cap="none" spc="0" normalizeH="0" baseline="0" noProof="0" dirty="0">
              <a:ln>
                <a:noFill/>
              </a:ln>
              <a:solidFill>
                <a:srgbClr val="12034B"/>
              </a:solidFill>
              <a:effectLst/>
              <a:uLnTx/>
              <a:uFillTx/>
              <a:latin typeface="Apercu Pro" panose="020B0604020202020204" charset="0"/>
              <a:ea typeface="+mn-ea"/>
              <a:cs typeface="Helvetica" panose="020B0604020202020204" pitchFamily="34" charset="0"/>
            </a:endParaRPr>
          </a:p>
          <a:p>
            <a:pPr marL="0" marR="0" lvl="0" indent="0" algn="l" defTabSz="914400" rtl="0" eaLnBrk="1" fontAlgn="auto" latinLnBrk="0" hangingPunct="1">
              <a:lnSpc>
                <a:spcPct val="110000"/>
              </a:lnSpc>
              <a:spcBef>
                <a:spcPts val="1800"/>
              </a:spcBef>
              <a:spcAft>
                <a:spcPts val="600"/>
              </a:spcAft>
              <a:buClr>
                <a:srgbClr val="FF0000"/>
              </a:buClr>
              <a:buSzTx/>
              <a:buFont typeface="Arial" panose="020B0604020202020204" pitchFamily="34" charset="0"/>
              <a:buNone/>
              <a:tabLst/>
              <a:defRPr/>
            </a:pPr>
            <a:r>
              <a:rPr kumimoji="0" lang="en-GB" sz="2000" b="1" i="0" u="none" strike="noStrike" kern="1200" cap="none" spc="0" normalizeH="0" baseline="0" noProof="0" dirty="0">
                <a:ln>
                  <a:noFill/>
                </a:ln>
                <a:solidFill>
                  <a:srgbClr val="FF0000"/>
                </a:solidFill>
                <a:effectLst/>
                <a:uLnTx/>
                <a:uFillTx/>
                <a:latin typeface="Apercu Pro" panose="020B0604020202020204" charset="0"/>
                <a:ea typeface="+mn-ea"/>
                <a:cs typeface="Helvetica" panose="020B0604020202020204" pitchFamily="34" charset="0"/>
              </a:rPr>
              <a:t>Using the UKNI marking</a:t>
            </a:r>
          </a:p>
          <a:p>
            <a:pPr marL="228600" marR="0" lvl="0" indent="-228600" algn="l" defTabSz="914400" rtl="0" eaLnBrk="1" fontAlgn="auto" latinLnBrk="0" hangingPunct="1">
              <a:lnSpc>
                <a:spcPct val="110000"/>
              </a:lnSpc>
              <a:spcBef>
                <a:spcPts val="0"/>
              </a:spcBef>
              <a:spcAft>
                <a:spcPts val="0"/>
              </a:spcAft>
              <a:buClr>
                <a:srgbClr val="FF0000"/>
              </a:buClr>
              <a:buSzTx/>
              <a:buFont typeface="Arial" panose="020B0604020202020204" pitchFamily="34" charset="0"/>
              <a:buChar char="•"/>
              <a:tabLst/>
              <a:defRPr/>
            </a:pPr>
            <a:r>
              <a:rPr kumimoji="0" lang="en-GB" sz="2000" b="0" i="0" u="none" strike="noStrike" kern="1200" cap="none" spc="0" normalizeH="0" baseline="0" noProof="0" dirty="0">
                <a:ln>
                  <a:noFill/>
                </a:ln>
                <a:solidFill>
                  <a:srgbClr val="12034B"/>
                </a:solidFill>
                <a:effectLst/>
                <a:uLnTx/>
                <a:uFillTx/>
                <a:latin typeface="Apercu Pro" panose="020B0604020202020204" charset="0"/>
                <a:ea typeface="+mn-ea"/>
                <a:cs typeface="Helvetica" panose="020B0604020202020204" pitchFamily="34" charset="0"/>
                <a:hlinkClick r:id="rId4"/>
              </a:rPr>
              <a:t>https://www.gov.uk/guidance/using-the-ukni-marking-from-1-january-2021</a:t>
            </a:r>
            <a:endParaRPr kumimoji="0" lang="en-GB" sz="2000" b="0" i="0" u="none" strike="noStrike" kern="1200" cap="none" spc="0" normalizeH="0" baseline="0" noProof="0" dirty="0">
              <a:ln>
                <a:noFill/>
              </a:ln>
              <a:solidFill>
                <a:srgbClr val="12034B"/>
              </a:solidFill>
              <a:effectLst/>
              <a:uLnTx/>
              <a:uFillTx/>
              <a:latin typeface="Apercu Pro" panose="020B0604020202020204" charset="0"/>
              <a:ea typeface="+mn-ea"/>
              <a:cs typeface="Helvetica" panose="020B0604020202020204" pitchFamily="34" charset="0"/>
            </a:endParaRPr>
          </a:p>
          <a:p>
            <a:pPr marL="0" marR="0" lvl="0" indent="0" algn="l" defTabSz="914400" rtl="0" eaLnBrk="1" fontAlgn="auto" latinLnBrk="0" hangingPunct="1">
              <a:lnSpc>
                <a:spcPct val="110000"/>
              </a:lnSpc>
              <a:spcBef>
                <a:spcPts val="0"/>
              </a:spcBef>
              <a:spcAft>
                <a:spcPts val="0"/>
              </a:spcAft>
              <a:buClr>
                <a:srgbClr val="FF0000"/>
              </a:buClr>
              <a:buSzTx/>
              <a:buFontTx/>
              <a:buNone/>
              <a:tabLst/>
              <a:defRPr/>
            </a:pPr>
            <a:endParaRPr kumimoji="0" lang="en-GB" sz="2000" b="1" i="0" u="none" strike="noStrike" kern="1200" cap="none" spc="0" normalizeH="0" baseline="0" noProof="0" dirty="0">
              <a:ln>
                <a:noFill/>
              </a:ln>
              <a:solidFill>
                <a:srgbClr val="12034B"/>
              </a:solidFill>
              <a:effectLst/>
              <a:uLnTx/>
              <a:uFillTx/>
              <a:latin typeface="Apercu Pro" panose="020B0604020202020204" charset="0"/>
              <a:ea typeface="+mn-ea"/>
              <a:cs typeface="+mn-cs"/>
            </a:endParaRPr>
          </a:p>
          <a:p>
            <a:pPr marL="0" marR="0" lvl="0" indent="0" algn="l" defTabSz="914400" rtl="0" eaLnBrk="1" fontAlgn="auto" latinLnBrk="0" hangingPunct="1">
              <a:lnSpc>
                <a:spcPct val="110000"/>
              </a:lnSpc>
              <a:spcBef>
                <a:spcPts val="0"/>
              </a:spcBef>
              <a:spcAft>
                <a:spcPts val="0"/>
              </a:spcAft>
              <a:buClr>
                <a:srgbClr val="FF0000"/>
              </a:buClr>
              <a:buSzTx/>
              <a:buFontTx/>
              <a:buNone/>
              <a:tabLst/>
              <a:defRPr/>
            </a:pPr>
            <a:r>
              <a:rPr kumimoji="0" lang="en-GB" sz="2000" b="1" i="0" u="none" strike="noStrike" kern="1200" cap="none" spc="0" normalizeH="0" baseline="0" noProof="0" dirty="0">
                <a:ln>
                  <a:noFill/>
                </a:ln>
                <a:solidFill>
                  <a:srgbClr val="FF0000"/>
                </a:solidFill>
                <a:effectLst/>
                <a:uLnTx/>
                <a:uFillTx/>
                <a:latin typeface="Apercu Pro" panose="020B0604020202020204" charset="0"/>
                <a:ea typeface="+mn-ea"/>
                <a:cs typeface="+mn-cs"/>
              </a:rPr>
              <a:t>Placing qualifying Northern Ireland goods on </a:t>
            </a:r>
            <a:r>
              <a:rPr kumimoji="0" lang="en-GB" sz="2000" b="1" i="0" u="none" strike="noStrike" kern="1200" cap="none" spc="0" normalizeH="0" baseline="0" noProof="0" dirty="0">
                <a:ln>
                  <a:noFill/>
                </a:ln>
                <a:solidFill>
                  <a:srgbClr val="FF0000"/>
                </a:solidFill>
                <a:effectLst/>
                <a:uLnTx/>
                <a:uFillTx/>
                <a:latin typeface="Apercu Pro" panose="020B0604020202020204" charset="0"/>
                <a:ea typeface="+mn-ea"/>
                <a:cs typeface="Helvetica" panose="020B0604020202020204" pitchFamily="34" charset="0"/>
              </a:rPr>
              <a:t>the GB market (unfettered access additions)</a:t>
            </a:r>
          </a:p>
          <a:p>
            <a:pPr marL="228600" marR="0" lvl="0" indent="-228600" algn="l" defTabSz="914400" rtl="0" eaLnBrk="1" fontAlgn="auto" latinLnBrk="0" hangingPunct="1">
              <a:lnSpc>
                <a:spcPct val="110000"/>
              </a:lnSpc>
              <a:spcBef>
                <a:spcPts val="0"/>
              </a:spcBef>
              <a:spcAft>
                <a:spcPts val="0"/>
              </a:spcAft>
              <a:buClr>
                <a:srgbClr val="FF0000"/>
              </a:buClr>
              <a:buSzTx/>
              <a:buFont typeface="Arial" panose="020B0604020202020204" pitchFamily="34" charset="0"/>
              <a:buChar char="•"/>
              <a:tabLst/>
              <a:defRPr/>
            </a:pPr>
            <a:r>
              <a:rPr kumimoji="0" lang="en-GB" sz="2000" b="0" i="0" u="none" strike="noStrike" kern="1200" cap="none" spc="0" normalizeH="0" baseline="0" noProof="0" dirty="0">
                <a:ln>
                  <a:noFill/>
                </a:ln>
                <a:solidFill>
                  <a:srgbClr val="12034B"/>
                </a:solidFill>
                <a:effectLst/>
                <a:uLnTx/>
                <a:uFillTx/>
                <a:latin typeface="Apercu Pro" panose="020B0604020202020204" charset="0"/>
                <a:ea typeface="+mn-ea"/>
                <a:cs typeface="Helvetica" panose="020B0604020202020204" pitchFamily="34" charset="0"/>
                <a:hlinkClick r:id="rId5"/>
              </a:rPr>
              <a:t>https://www.gov.uk/guidance/placing-manufactured-goods-on-the-market-in-great-britain-from-1-january-2021</a:t>
            </a:r>
            <a:r>
              <a:rPr kumimoji="0" lang="en-GB" sz="2000" b="0" i="0" u="none" strike="noStrike" kern="1200" cap="none" spc="0" normalizeH="0" baseline="0" noProof="0" dirty="0">
                <a:ln>
                  <a:noFill/>
                </a:ln>
                <a:solidFill>
                  <a:srgbClr val="12034B"/>
                </a:solidFill>
                <a:effectLst/>
                <a:uLnTx/>
                <a:uFillTx/>
                <a:latin typeface="Apercu Pro" panose="020B0604020202020204" charset="0"/>
                <a:ea typeface="+mn-ea"/>
                <a:cs typeface="Helvetica" panose="020B0604020202020204" pitchFamily="34" charset="0"/>
              </a:rPr>
              <a:t> </a:t>
            </a:r>
          </a:p>
        </p:txBody>
      </p:sp>
      <p:grpSp>
        <p:nvGrpSpPr>
          <p:cNvPr id="6" name="Group 5">
            <a:extLst>
              <a:ext uri="{FF2B5EF4-FFF2-40B4-BE49-F238E27FC236}">
                <a16:creationId xmlns:a16="http://schemas.microsoft.com/office/drawing/2014/main" id="{E811AA91-D2A4-894C-A936-937A9DEA226B}"/>
              </a:ext>
            </a:extLst>
          </p:cNvPr>
          <p:cNvGrpSpPr/>
          <p:nvPr/>
        </p:nvGrpSpPr>
        <p:grpSpPr>
          <a:xfrm>
            <a:off x="11162371" y="479542"/>
            <a:ext cx="651406" cy="446009"/>
            <a:chOff x="11162371" y="479542"/>
            <a:chExt cx="651406" cy="446009"/>
          </a:xfrm>
        </p:grpSpPr>
        <p:sp>
          <p:nvSpPr>
            <p:cNvPr id="4" name="Oval 3">
              <a:extLst>
                <a:ext uri="{FF2B5EF4-FFF2-40B4-BE49-F238E27FC236}">
                  <a16:creationId xmlns:a16="http://schemas.microsoft.com/office/drawing/2014/main" id="{040C16A6-9CDB-174B-94EF-5983A97EAD59}"/>
                </a:ext>
              </a:extLst>
            </p:cNvPr>
            <p:cNvSpPr/>
            <p:nvPr/>
          </p:nvSpPr>
          <p:spPr>
            <a:xfrm>
              <a:off x="11251580" y="479542"/>
              <a:ext cx="457200" cy="446009"/>
            </a:xfrm>
            <a:prstGeom prst="ellipse">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504F82C6-A6F5-644B-83F5-3D297898B2A9}"/>
                </a:ext>
              </a:extLst>
            </p:cNvPr>
            <p:cNvSpPr txBox="1"/>
            <p:nvPr/>
          </p:nvSpPr>
          <p:spPr>
            <a:xfrm>
              <a:off x="11162371" y="501844"/>
              <a:ext cx="651406" cy="369332"/>
            </a:xfrm>
            <a:prstGeom prst="rect">
              <a:avLst/>
            </a:prstGeom>
            <a:noFill/>
          </p:spPr>
          <p:txBody>
            <a:bodyPr wrap="square" rtlCol="0">
              <a:spAutoFit/>
            </a:bodyPr>
            <a:lstStyle/>
            <a:p>
              <a:pPr algn="ctr"/>
              <a:r>
                <a:rPr lang="en-US" dirty="0">
                  <a:solidFill>
                    <a:srgbClr val="002060"/>
                  </a:solidFill>
                </a:rPr>
                <a:t>1</a:t>
              </a:r>
            </a:p>
          </p:txBody>
        </p:sp>
      </p:grpSp>
    </p:spTree>
    <p:extLst>
      <p:ext uri="{BB962C8B-B14F-4D97-AF65-F5344CB8AC3E}">
        <p14:creationId xmlns:p14="http://schemas.microsoft.com/office/powerpoint/2010/main" val="2273634387"/>
      </p:ext>
    </p:extLst>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DC2E9525-670D-4A60-8C29-33683A0C9481}"/>
              </a:ext>
            </a:extLst>
          </p:cNvPr>
          <p:cNvSpPr>
            <a:spLocks noGrp="1"/>
          </p:cNvSpPr>
          <p:nvPr>
            <p:ph type="title"/>
          </p:nvPr>
        </p:nvSpPr>
        <p:spPr>
          <a:xfrm>
            <a:off x="344770" y="523207"/>
            <a:ext cx="10238731" cy="876018"/>
          </a:xfrm>
        </p:spPr>
        <p:txBody>
          <a:bodyPr>
            <a:noAutofit/>
          </a:body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GB" sz="3400" b="1" i="0" u="none" strike="noStrike" kern="1200" cap="none" spc="0" normalizeH="0" baseline="0" noProof="0">
                <a:ln>
                  <a:noFill/>
                </a:ln>
                <a:solidFill>
                  <a:srgbClr val="12034B"/>
                </a:solidFill>
                <a:effectLst/>
                <a:uLnTx/>
                <a:uFillTx/>
                <a:latin typeface="NewTransport-Bold" panose="02000803040000020004" pitchFamily="2" charset="0"/>
                <a:ea typeface="+mj-ea"/>
                <a:cs typeface="Helvetica" panose="020B0604020202020204" pitchFamily="34" charset="0"/>
              </a:rPr>
              <a:t>Check the rules for placing goods on the NI market   </a:t>
            </a:r>
          </a:p>
        </p:txBody>
      </p:sp>
      <p:sp>
        <p:nvSpPr>
          <p:cNvPr id="2" name="TextBox 1">
            <a:extLst>
              <a:ext uri="{FF2B5EF4-FFF2-40B4-BE49-F238E27FC236}">
                <a16:creationId xmlns:a16="http://schemas.microsoft.com/office/drawing/2014/main" id="{C92FD9E8-20B0-4CE2-B14E-5FF464A2B81C}"/>
              </a:ext>
            </a:extLst>
          </p:cNvPr>
          <p:cNvSpPr txBox="1"/>
          <p:nvPr/>
        </p:nvSpPr>
        <p:spPr>
          <a:xfrm>
            <a:off x="386715" y="1259409"/>
            <a:ext cx="10691404" cy="5155129"/>
          </a:xfrm>
          <a:prstGeom prst="rect">
            <a:avLst/>
          </a:prstGeom>
          <a:noFill/>
        </p:spPr>
        <p:txBody>
          <a:bodyPr wrap="square" lIns="91440" tIns="45720" rIns="91440" bIns="45720" rtlCol="0" anchor="t">
            <a:spAutoFit/>
          </a:bodyPr>
          <a:lstStyle/>
          <a:p>
            <a:pPr marL="1371600" marR="0" lvl="1" indent="0" algn="l" defTabSz="914400" rtl="0" eaLnBrk="1" fontAlgn="auto" latinLnBrk="0" hangingPunct="1">
              <a:lnSpc>
                <a:spcPct val="120000"/>
              </a:lnSpc>
              <a:spcBef>
                <a:spcPts val="1200"/>
              </a:spcBef>
              <a:spcAft>
                <a:spcPts val="1200"/>
              </a:spcAft>
              <a:buClr>
                <a:srgbClr val="FF0000"/>
              </a:buClr>
              <a:buSzTx/>
              <a:buFontTx/>
              <a:buNone/>
              <a:tabLst/>
              <a:defRPr/>
            </a:pPr>
            <a:r>
              <a:rPr kumimoji="0" lang="en-GB" sz="1600" b="0" i="0" u="none" strike="noStrike" kern="1200" cap="none" spc="0" normalizeH="0" baseline="0" noProof="0">
                <a:ln>
                  <a:noFill/>
                </a:ln>
                <a:solidFill>
                  <a:srgbClr val="12034B"/>
                </a:solidFill>
                <a:effectLst/>
                <a:uLnTx/>
                <a:uFillTx/>
                <a:latin typeface="Apercu Pro"/>
                <a:ea typeface="+mn-ea"/>
                <a:cs typeface="Helvetica"/>
              </a:rPr>
              <a:t>The Ireland/Northern Ireland Protocol comes into force from 1 January 2021. For as long as it applies, goods placed on the market in NI will need to meet relevant EU rules. </a:t>
            </a:r>
            <a:endParaRPr kumimoji="0" lang="en-GB" sz="1600" b="0" i="0" u="none" strike="noStrike" kern="1200" cap="none" spc="0" normalizeH="0" baseline="0" noProof="0">
              <a:ln>
                <a:noFill/>
              </a:ln>
              <a:solidFill>
                <a:srgbClr val="12034B"/>
              </a:solidFill>
              <a:effectLst/>
              <a:uLnTx/>
              <a:uFillTx/>
              <a:latin typeface="Apercu Pro" panose="020B0604020202020204" charset="0"/>
              <a:ea typeface="+mn-ea"/>
              <a:cs typeface="Helvetica"/>
            </a:endParaRPr>
          </a:p>
          <a:p>
            <a:pPr marL="1371600" marR="0" lvl="1" indent="0" algn="l" defTabSz="914400" rtl="0" eaLnBrk="1" fontAlgn="auto" latinLnBrk="0" hangingPunct="1">
              <a:lnSpc>
                <a:spcPct val="120000"/>
              </a:lnSpc>
              <a:spcBef>
                <a:spcPts val="1200"/>
              </a:spcBef>
              <a:spcAft>
                <a:spcPts val="1200"/>
              </a:spcAft>
              <a:buClr>
                <a:srgbClr val="FF0000"/>
              </a:buClr>
              <a:buSzTx/>
              <a:buFontTx/>
              <a:buNone/>
              <a:tabLst/>
              <a:defRPr/>
            </a:pPr>
            <a:r>
              <a:rPr kumimoji="0" lang="en-GB" sz="1600" b="0" i="0" u="none" strike="noStrike" kern="1200" cap="none" spc="0" normalizeH="0" baseline="0" noProof="0">
                <a:ln>
                  <a:noFill/>
                </a:ln>
                <a:solidFill>
                  <a:srgbClr val="12034B"/>
                </a:solidFill>
                <a:effectLst/>
                <a:uLnTx/>
                <a:uFillTx/>
                <a:latin typeface="Apercu Pro"/>
                <a:ea typeface="+mn-ea"/>
                <a:cs typeface="Helvetica"/>
              </a:rPr>
              <a:t>The CE marking will continue to be the relevant marking for most goods. If you self-certify for CE, you can continue to do this when placing goods on the NI market.</a:t>
            </a:r>
          </a:p>
          <a:p>
            <a:pPr marL="1371600" marR="0" lvl="1" indent="0" algn="l" defTabSz="914400" rtl="0" eaLnBrk="1" fontAlgn="auto" latinLnBrk="0" hangingPunct="1">
              <a:lnSpc>
                <a:spcPct val="120000"/>
              </a:lnSpc>
              <a:spcBef>
                <a:spcPts val="1200"/>
              </a:spcBef>
              <a:spcAft>
                <a:spcPts val="1200"/>
              </a:spcAft>
              <a:buClr>
                <a:srgbClr val="FF0000"/>
              </a:buClr>
              <a:buSzTx/>
              <a:buFontTx/>
              <a:buNone/>
              <a:tabLst/>
              <a:defRPr/>
            </a:pPr>
            <a:r>
              <a:rPr kumimoji="0" lang="en-GB" sz="1600" b="0" i="0" u="none" strike="noStrike" kern="1200" cap="none" spc="0" normalizeH="0" baseline="0" noProof="0">
                <a:ln>
                  <a:noFill/>
                </a:ln>
                <a:solidFill>
                  <a:srgbClr val="12034B"/>
                </a:solidFill>
                <a:effectLst/>
                <a:uLnTx/>
                <a:uFillTx/>
                <a:latin typeface="Apercu Pro"/>
                <a:ea typeface="+mn-ea"/>
                <a:cs typeface="Helvetica"/>
              </a:rPr>
              <a:t>The CE marking will need to be accompanied by the UKNI marking if you use a UK Notified Body to assess against EU rules. This will be the case from 1</a:t>
            </a:r>
            <a:r>
              <a:rPr kumimoji="0" lang="en-GB" sz="1600" b="0" i="0" u="none" strike="noStrike" kern="1200" cap="none" spc="0" normalizeH="0" baseline="30000" noProof="0">
                <a:ln>
                  <a:noFill/>
                </a:ln>
                <a:solidFill>
                  <a:srgbClr val="12034B"/>
                </a:solidFill>
                <a:effectLst/>
                <a:uLnTx/>
                <a:uFillTx/>
                <a:latin typeface="Apercu Pro"/>
                <a:ea typeface="+mn-ea"/>
                <a:cs typeface="Helvetica"/>
              </a:rPr>
              <a:t>st</a:t>
            </a:r>
            <a:r>
              <a:rPr kumimoji="0" lang="en-GB" sz="1600" b="0" i="0" u="none" strike="noStrike" kern="1200" cap="none" spc="0" normalizeH="0" baseline="0" noProof="0">
                <a:ln>
                  <a:noFill/>
                </a:ln>
                <a:solidFill>
                  <a:srgbClr val="12034B"/>
                </a:solidFill>
                <a:effectLst/>
                <a:uLnTx/>
                <a:uFillTx/>
                <a:latin typeface="Apercu Pro"/>
                <a:ea typeface="+mn-ea"/>
                <a:cs typeface="Helvetica"/>
              </a:rPr>
              <a:t> January 2021, and it also applies to existing stock that is not already placed on the market by the end of the TP, which has been assessed against the CE marking by a UK Notified Body. </a:t>
            </a:r>
            <a:r>
              <a:rPr kumimoji="0" lang="en-GB" sz="1600" b="0" i="0" u="sng" strike="noStrike" kern="1200" cap="none" spc="0" normalizeH="0" baseline="0" noProof="0">
                <a:ln>
                  <a:noFill/>
                </a:ln>
                <a:solidFill>
                  <a:srgbClr val="12034B"/>
                </a:solidFill>
                <a:effectLst/>
                <a:uLnTx/>
                <a:uFillTx/>
                <a:latin typeface="Apercu Pro"/>
                <a:ea typeface="+mn-ea"/>
                <a:cs typeface="Helvetica"/>
              </a:rPr>
              <a:t>Goods with the ‘CE UKNI’ marking are not valid for the EU market</a:t>
            </a:r>
            <a:r>
              <a:rPr kumimoji="0" lang="en-GB" sz="1600" b="0" i="0" u="none" strike="noStrike" kern="1200" cap="none" spc="0" normalizeH="0" baseline="0" noProof="0">
                <a:ln>
                  <a:noFill/>
                </a:ln>
                <a:solidFill>
                  <a:srgbClr val="12034B"/>
                </a:solidFill>
                <a:effectLst/>
                <a:uLnTx/>
                <a:uFillTx/>
                <a:latin typeface="Apercu Pro"/>
                <a:ea typeface="+mn-ea"/>
                <a:cs typeface="Helvetica"/>
              </a:rPr>
              <a:t>.</a:t>
            </a:r>
            <a:endParaRPr kumimoji="0" lang="en-GB" sz="1600" b="0" i="0" u="none" strike="noStrike" kern="1200" cap="none" spc="0" normalizeH="0" baseline="0" noProof="0">
              <a:ln>
                <a:noFill/>
              </a:ln>
              <a:solidFill>
                <a:srgbClr val="12034B"/>
              </a:solidFill>
              <a:effectLst/>
              <a:uLnTx/>
              <a:uFillTx/>
              <a:latin typeface="Apercu Pro" panose="020B0604020202020204" charset="0"/>
              <a:ea typeface="+mn-ea"/>
              <a:cs typeface="Helvetica"/>
            </a:endParaRPr>
          </a:p>
          <a:p>
            <a:pPr marL="1371600" marR="0" lvl="1" indent="0" algn="l" defTabSz="914400" rtl="0" eaLnBrk="1" fontAlgn="auto" latinLnBrk="0" hangingPunct="1">
              <a:lnSpc>
                <a:spcPct val="120000"/>
              </a:lnSpc>
              <a:spcBef>
                <a:spcPts val="1200"/>
              </a:spcBef>
              <a:spcAft>
                <a:spcPts val="1200"/>
              </a:spcAft>
              <a:buClr>
                <a:srgbClr val="FF0000"/>
              </a:buClr>
              <a:buSzTx/>
              <a:buFontTx/>
              <a:buNone/>
              <a:tabLst/>
              <a:defRPr/>
            </a:pPr>
            <a:r>
              <a:rPr kumimoji="0" lang="en-GB" sz="1600" b="0" i="0" u="none" strike="noStrike" kern="1200" cap="none" spc="0" normalizeH="0" baseline="0" noProof="0">
                <a:ln>
                  <a:noFill/>
                </a:ln>
                <a:solidFill>
                  <a:srgbClr val="12034B"/>
                </a:solidFill>
                <a:effectLst/>
                <a:uLnTx/>
                <a:uFillTx/>
                <a:latin typeface="Apercu Pro"/>
                <a:ea typeface="+mn-ea"/>
                <a:cs typeface="Helvetica"/>
              </a:rPr>
              <a:t>You never apply the UKNI marking on its own. It always accompanies the relevant EU conformity marking.</a:t>
            </a:r>
            <a:endParaRPr kumimoji="0" lang="en-GB" sz="1600" b="0" i="0" u="none" strike="noStrike" kern="1200" cap="none" spc="0" normalizeH="0" baseline="0" noProof="0">
              <a:ln>
                <a:noFill/>
              </a:ln>
              <a:solidFill>
                <a:srgbClr val="12034B"/>
              </a:solidFill>
              <a:effectLst/>
              <a:uLnTx/>
              <a:uFillTx/>
              <a:latin typeface="Apercu Pro" panose="020B0604020202020204" charset="0"/>
              <a:ea typeface="+mn-ea"/>
              <a:cs typeface="Helvetica"/>
            </a:endParaRPr>
          </a:p>
          <a:p>
            <a:pPr marL="1371600" marR="0" lvl="1" indent="0" algn="l" defTabSz="914400" rtl="0" eaLnBrk="1" fontAlgn="auto" latinLnBrk="0" hangingPunct="1">
              <a:lnSpc>
                <a:spcPct val="120000"/>
              </a:lnSpc>
              <a:spcBef>
                <a:spcPts val="1200"/>
              </a:spcBef>
              <a:spcAft>
                <a:spcPts val="1200"/>
              </a:spcAft>
              <a:buClr>
                <a:srgbClr val="FF0000"/>
              </a:buClr>
              <a:buSzTx/>
              <a:buFontTx/>
              <a:buNone/>
              <a:tabLst/>
              <a:defRPr/>
            </a:pPr>
            <a:r>
              <a:rPr kumimoji="0" lang="en-GB" sz="1600" b="0" i="0" u="none" strike="noStrike" kern="1200" cap="none" spc="0" normalizeH="0" baseline="0" noProof="0">
                <a:ln>
                  <a:noFill/>
                </a:ln>
                <a:solidFill>
                  <a:srgbClr val="12034B"/>
                </a:solidFill>
                <a:effectLst/>
                <a:uLnTx/>
                <a:uFillTx/>
                <a:latin typeface="Apercu Pro"/>
                <a:ea typeface="+mn-ea"/>
                <a:cs typeface="Helvetica"/>
              </a:rPr>
              <a:t>If you use an EU Notified Body, you will only need to use the CE marking.</a:t>
            </a:r>
          </a:p>
          <a:p>
            <a:pPr marL="1371600" marR="0" lvl="1" indent="0" algn="l" defTabSz="914400" rtl="0" eaLnBrk="1" fontAlgn="auto" latinLnBrk="0" hangingPunct="1">
              <a:lnSpc>
                <a:spcPct val="120000"/>
              </a:lnSpc>
              <a:spcBef>
                <a:spcPts val="1200"/>
              </a:spcBef>
              <a:spcAft>
                <a:spcPts val="1200"/>
              </a:spcAft>
              <a:buClr>
                <a:srgbClr val="FF0000"/>
              </a:buClr>
              <a:buSzTx/>
              <a:buFontTx/>
              <a:buNone/>
              <a:tabLst/>
              <a:defRPr/>
            </a:pPr>
            <a:r>
              <a:rPr kumimoji="0" lang="en-GB" sz="1600" b="0" i="0" u="none" strike="noStrike" kern="1200" cap="none" spc="0" normalizeH="0" baseline="0" noProof="0">
                <a:ln>
                  <a:noFill/>
                </a:ln>
                <a:solidFill>
                  <a:srgbClr val="12034B"/>
                </a:solidFill>
                <a:effectLst/>
                <a:uLnTx/>
                <a:uFillTx/>
                <a:latin typeface="Apercu Pro"/>
                <a:ea typeface="+mn-ea"/>
                <a:cs typeface="Helvetica"/>
              </a:rPr>
              <a:t>UKCA alone will not be valid for the NI market.  </a:t>
            </a:r>
            <a:endParaRPr kumimoji="0" lang="en-GB" sz="1600" b="0" i="0" u="none" strike="noStrike" kern="1200" cap="none" spc="0" normalizeH="0" baseline="0" noProof="0">
              <a:ln>
                <a:noFill/>
              </a:ln>
              <a:solidFill>
                <a:srgbClr val="12034B"/>
              </a:solidFill>
              <a:effectLst/>
              <a:uLnTx/>
              <a:uFillTx/>
              <a:latin typeface="Apercu Pro" panose="020B0604020202020204" charset="0"/>
              <a:ea typeface="+mn-ea"/>
              <a:cs typeface="Helvetica"/>
            </a:endParaRPr>
          </a:p>
        </p:txBody>
      </p:sp>
      <p:pic>
        <p:nvPicPr>
          <p:cNvPr id="4" name="Graphic 3" descr="Chevron arrows">
            <a:extLst>
              <a:ext uri="{FF2B5EF4-FFF2-40B4-BE49-F238E27FC236}">
                <a16:creationId xmlns:a16="http://schemas.microsoft.com/office/drawing/2014/main" id="{423031F6-1F1D-442E-B05D-45A07D263F68}"/>
              </a:ext>
            </a:extLst>
          </p:cNvPr>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344770" y="1768528"/>
            <a:ext cx="1013430" cy="1013430"/>
          </a:xfrm>
          <a:prstGeom prst="rect">
            <a:avLst/>
          </a:prstGeom>
        </p:spPr>
      </p:pic>
      <p:pic>
        <p:nvPicPr>
          <p:cNvPr id="9" name="Graphic 8" descr="Truck">
            <a:extLst>
              <a:ext uri="{FF2B5EF4-FFF2-40B4-BE49-F238E27FC236}">
                <a16:creationId xmlns:a16="http://schemas.microsoft.com/office/drawing/2014/main" id="{B138B533-E83B-464B-8573-804B088440D3}"/>
              </a:ext>
            </a:extLst>
          </p:cNvPr>
          <p:cNvPicPr>
            <a:picLocks noChangeAspect="1"/>
          </p:cNvPicPr>
          <p:nvPr/>
        </p:nvPicPr>
        <p:blipFill>
          <a:blip r:embed="rId5">
            <a:extLst>
              <a:ext uri="{96DAC541-7B7A-43D3-8B79-37D633B846F1}">
                <asvg:svgBlip xmlns:asvg="http://schemas.microsoft.com/office/drawing/2016/SVG/main" r:embed="rId6"/>
              </a:ext>
            </a:extLst>
          </a:blip>
          <a:srcRect/>
          <a:stretch/>
        </p:blipFill>
        <p:spPr>
          <a:xfrm>
            <a:off x="344770" y="3657976"/>
            <a:ext cx="1013430" cy="1013430"/>
          </a:xfrm>
          <a:prstGeom prst="rect">
            <a:avLst/>
          </a:prstGeom>
        </p:spPr>
      </p:pic>
      <p:pic>
        <p:nvPicPr>
          <p:cNvPr id="5" name="Picture 2" descr="The UKNI mark">
            <a:extLst>
              <a:ext uri="{FF2B5EF4-FFF2-40B4-BE49-F238E27FC236}">
                <a16:creationId xmlns:a16="http://schemas.microsoft.com/office/drawing/2014/main" id="{2BC783AC-29F6-4208-8BDB-A607C6B3A54E}"/>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8686087" y="5106056"/>
            <a:ext cx="1520147" cy="1013431"/>
          </a:xfrm>
          <a:prstGeom prst="rect">
            <a:avLst/>
          </a:prstGeom>
          <a:noFill/>
          <a:extLst>
            <a:ext uri="{909E8E84-426E-40DD-AFC4-6F175D3DCCD1}">
              <a14:hiddenFill xmlns:a14="http://schemas.microsoft.com/office/drawing/2010/main">
                <a:solidFill>
                  <a:srgbClr val="FFFFFF"/>
                </a:solidFill>
              </a14:hiddenFill>
            </a:ext>
          </a:extLst>
        </p:spPr>
      </p:pic>
      <p:grpSp>
        <p:nvGrpSpPr>
          <p:cNvPr id="7" name="Group 6">
            <a:extLst>
              <a:ext uri="{FF2B5EF4-FFF2-40B4-BE49-F238E27FC236}">
                <a16:creationId xmlns:a16="http://schemas.microsoft.com/office/drawing/2014/main" id="{8E41564C-D45D-F648-BE0D-C43179E9AA63}"/>
              </a:ext>
            </a:extLst>
          </p:cNvPr>
          <p:cNvGrpSpPr/>
          <p:nvPr/>
        </p:nvGrpSpPr>
        <p:grpSpPr>
          <a:xfrm>
            <a:off x="11162371" y="479542"/>
            <a:ext cx="651406" cy="446009"/>
            <a:chOff x="11162371" y="479542"/>
            <a:chExt cx="651406" cy="446009"/>
          </a:xfrm>
        </p:grpSpPr>
        <p:sp>
          <p:nvSpPr>
            <p:cNvPr id="8" name="Oval 7">
              <a:extLst>
                <a:ext uri="{FF2B5EF4-FFF2-40B4-BE49-F238E27FC236}">
                  <a16:creationId xmlns:a16="http://schemas.microsoft.com/office/drawing/2014/main" id="{3E488F83-9B54-2F42-BC55-9EF296BFB0B2}"/>
                </a:ext>
              </a:extLst>
            </p:cNvPr>
            <p:cNvSpPr/>
            <p:nvPr/>
          </p:nvSpPr>
          <p:spPr>
            <a:xfrm>
              <a:off x="11251580" y="479542"/>
              <a:ext cx="457200" cy="446009"/>
            </a:xfrm>
            <a:prstGeom prst="ellipse">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86C1EE17-7638-3242-9F86-560BAC739A2F}"/>
                </a:ext>
              </a:extLst>
            </p:cNvPr>
            <p:cNvSpPr txBox="1"/>
            <p:nvPr/>
          </p:nvSpPr>
          <p:spPr>
            <a:xfrm>
              <a:off x="11162371" y="501844"/>
              <a:ext cx="651406" cy="369332"/>
            </a:xfrm>
            <a:prstGeom prst="rect">
              <a:avLst/>
            </a:prstGeom>
            <a:noFill/>
          </p:spPr>
          <p:txBody>
            <a:bodyPr wrap="square" rtlCol="0">
              <a:spAutoFit/>
            </a:bodyPr>
            <a:lstStyle/>
            <a:p>
              <a:pPr algn="ctr"/>
              <a:r>
                <a:rPr lang="en-US" dirty="0">
                  <a:solidFill>
                    <a:srgbClr val="002060"/>
                  </a:solidFill>
                </a:rPr>
                <a:t>2</a:t>
              </a:r>
            </a:p>
          </p:txBody>
        </p:sp>
      </p:grpSp>
    </p:spTree>
    <p:extLst>
      <p:ext uri="{BB962C8B-B14F-4D97-AF65-F5344CB8AC3E}">
        <p14:creationId xmlns:p14="http://schemas.microsoft.com/office/powerpoint/2010/main" val="2759470941"/>
      </p:ext>
    </p:extLst>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DC2E9525-670D-4A60-8C29-33683A0C9481}"/>
              </a:ext>
            </a:extLst>
          </p:cNvPr>
          <p:cNvSpPr>
            <a:spLocks noGrp="1"/>
          </p:cNvSpPr>
          <p:nvPr>
            <p:ph type="title"/>
          </p:nvPr>
        </p:nvSpPr>
        <p:spPr>
          <a:xfrm>
            <a:off x="344770" y="523207"/>
            <a:ext cx="10238731" cy="876018"/>
          </a:xfrm>
        </p:spPr>
        <p:txBody>
          <a:bodyPr>
            <a:noAutofit/>
          </a:body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GB" sz="3400" b="1" i="0" u="none" strike="noStrike" kern="1200" cap="none" spc="0" normalizeH="0" baseline="0" noProof="0">
                <a:ln>
                  <a:noFill/>
                </a:ln>
                <a:solidFill>
                  <a:srgbClr val="12034B"/>
                </a:solidFill>
                <a:effectLst/>
                <a:uLnTx/>
                <a:uFillTx/>
                <a:latin typeface="Apercu Pro" panose="020B0604020202020204" charset="0"/>
                <a:cs typeface="Helvetica" panose="020B0604020202020204" pitchFamily="34" charset="0"/>
              </a:rPr>
              <a:t>Placing Qualifying NI Goods on the GB market  </a:t>
            </a:r>
          </a:p>
        </p:txBody>
      </p:sp>
      <p:sp>
        <p:nvSpPr>
          <p:cNvPr id="2" name="TextBox 1">
            <a:extLst>
              <a:ext uri="{FF2B5EF4-FFF2-40B4-BE49-F238E27FC236}">
                <a16:creationId xmlns:a16="http://schemas.microsoft.com/office/drawing/2014/main" id="{C92FD9E8-20B0-4CE2-B14E-5FF464A2B81C}"/>
              </a:ext>
            </a:extLst>
          </p:cNvPr>
          <p:cNvSpPr txBox="1"/>
          <p:nvPr/>
        </p:nvSpPr>
        <p:spPr>
          <a:xfrm>
            <a:off x="344770" y="1399225"/>
            <a:ext cx="10691404" cy="4315284"/>
          </a:xfrm>
          <a:prstGeom prst="rect">
            <a:avLst/>
          </a:prstGeom>
          <a:noFill/>
        </p:spPr>
        <p:txBody>
          <a:bodyPr wrap="square" lIns="91440" tIns="45720" rIns="91440" bIns="45720" rtlCol="0" anchor="t">
            <a:spAutoFit/>
          </a:bodyPr>
          <a:lstStyle/>
          <a:p>
            <a:pPr marL="1371600" marR="0" lvl="0" indent="0" algn="l" defTabSz="914400" rtl="0" eaLnBrk="1" fontAlgn="auto" latinLnBrk="0" hangingPunct="1">
              <a:lnSpc>
                <a:spcPct val="120000"/>
              </a:lnSpc>
              <a:spcBef>
                <a:spcPts val="1200"/>
              </a:spcBef>
              <a:spcAft>
                <a:spcPts val="1200"/>
              </a:spcAft>
              <a:buClr>
                <a:srgbClr val="FF0000"/>
              </a:buClr>
              <a:buSzTx/>
              <a:buFontTx/>
              <a:buNone/>
              <a:tabLst/>
              <a:defRPr/>
            </a:pPr>
            <a:r>
              <a:rPr kumimoji="0" lang="en-GB" sz="1800" b="0" i="0" u="none" strike="noStrike" kern="1200" cap="none" spc="0" normalizeH="0" baseline="0" noProof="0">
                <a:ln>
                  <a:noFill/>
                </a:ln>
                <a:solidFill>
                  <a:srgbClr val="12034B"/>
                </a:solidFill>
                <a:effectLst/>
                <a:uLnTx/>
                <a:uFillTx/>
                <a:latin typeface="Apercu Pro"/>
                <a:ea typeface="+mn-ea"/>
                <a:cs typeface="Helvetica"/>
              </a:rPr>
              <a:t>The Government has guaranteed Unfettered A</a:t>
            </a:r>
            <a:r>
              <a:rPr kumimoji="0" lang="en-GB" sz="1800" b="0" i="0" u="none" strike="noStrike" kern="1200" cap="none" spc="0" normalizeH="0" baseline="0" noProof="0" err="1">
                <a:ln>
                  <a:noFill/>
                </a:ln>
                <a:solidFill>
                  <a:srgbClr val="12034B"/>
                </a:solidFill>
                <a:effectLst/>
                <a:uLnTx/>
                <a:uFillTx/>
                <a:latin typeface="Apercu Pro"/>
                <a:ea typeface="+mn-ea"/>
                <a:cs typeface="Helvetica"/>
              </a:rPr>
              <a:t>ccess</a:t>
            </a:r>
            <a:r>
              <a:rPr kumimoji="0" lang="en-GB" sz="1800" b="0" i="0" u="none" strike="noStrike" kern="1200" cap="none" spc="0" normalizeH="0" baseline="0" noProof="0">
                <a:ln>
                  <a:noFill/>
                </a:ln>
                <a:solidFill>
                  <a:srgbClr val="FF003B"/>
                </a:solidFill>
                <a:effectLst/>
                <a:uLnTx/>
                <a:uFillTx/>
                <a:latin typeface="Apercu Pro"/>
                <a:ea typeface="+mn-ea"/>
                <a:cs typeface="Helvetica"/>
              </a:rPr>
              <a:t>*</a:t>
            </a:r>
            <a:r>
              <a:rPr kumimoji="0" lang="en-GB" sz="1800" b="0" i="0" u="none" strike="noStrike" kern="1200" cap="none" spc="0" normalizeH="0" baseline="0" noProof="0">
                <a:ln>
                  <a:noFill/>
                </a:ln>
                <a:solidFill>
                  <a:srgbClr val="12034B"/>
                </a:solidFill>
                <a:effectLst/>
                <a:uLnTx/>
                <a:uFillTx/>
                <a:latin typeface="Apercu Pro"/>
                <a:ea typeface="+mn-ea"/>
                <a:cs typeface="Helvetica"/>
              </a:rPr>
              <a:t> for qualifying Northern Ireland goods to the rest of the UK market.</a:t>
            </a:r>
          </a:p>
          <a:p>
            <a:pPr marL="1371600" marR="0" lvl="0" indent="0" algn="l" defTabSz="914400" rtl="0" eaLnBrk="1" fontAlgn="auto" latinLnBrk="0" hangingPunct="1">
              <a:lnSpc>
                <a:spcPct val="120000"/>
              </a:lnSpc>
              <a:spcBef>
                <a:spcPts val="1200"/>
              </a:spcBef>
              <a:spcAft>
                <a:spcPts val="1200"/>
              </a:spcAft>
              <a:buClr>
                <a:srgbClr val="FF0000"/>
              </a:buClr>
              <a:buSzTx/>
              <a:buFontTx/>
              <a:buNone/>
              <a:tabLst/>
              <a:defRPr/>
            </a:pPr>
            <a:r>
              <a:rPr kumimoji="0" lang="en-GB" sz="1800" b="0" i="0" u="none" strike="noStrike" kern="1200" cap="none" spc="0" normalizeH="0" baseline="0" noProof="0">
                <a:ln>
                  <a:noFill/>
                </a:ln>
                <a:solidFill>
                  <a:srgbClr val="12034B"/>
                </a:solidFill>
                <a:effectLst/>
                <a:uLnTx/>
                <a:uFillTx/>
                <a:latin typeface="Apercu Pro"/>
                <a:ea typeface="+mn-ea"/>
                <a:cs typeface="Helvetica"/>
              </a:rPr>
              <a:t>This means that qualifying Northern Ireland goods marked with the CE marking or CE plus UKNI marking can be placed on the GB market, including after 31 December 2021 and even if EU and GB rules diverge. </a:t>
            </a:r>
            <a:endParaRPr kumimoji="0" lang="en-GB" sz="1800" b="0" i="0" u="none" strike="noStrike" kern="1200" cap="none" spc="0" normalizeH="0" baseline="0" noProof="0">
              <a:ln>
                <a:noFill/>
              </a:ln>
              <a:solidFill>
                <a:srgbClr val="12034B"/>
              </a:solidFill>
              <a:effectLst/>
              <a:uLnTx/>
              <a:uFillTx/>
              <a:latin typeface="Apercu Pro" panose="020B0604020202020204" charset="0"/>
              <a:ea typeface="+mn-ea"/>
              <a:cs typeface="Helvetica"/>
            </a:endParaRPr>
          </a:p>
          <a:p>
            <a:pPr marL="1371600" marR="0" lvl="0" indent="0" algn="l" defTabSz="914400" rtl="0" eaLnBrk="1" fontAlgn="auto" latinLnBrk="0" hangingPunct="1">
              <a:lnSpc>
                <a:spcPct val="120000"/>
              </a:lnSpc>
              <a:spcBef>
                <a:spcPts val="1200"/>
              </a:spcBef>
              <a:spcAft>
                <a:spcPts val="1200"/>
              </a:spcAft>
              <a:buClr>
                <a:srgbClr val="FF0000"/>
              </a:buClr>
              <a:buSzTx/>
              <a:buFontTx/>
              <a:buNone/>
              <a:tabLst/>
              <a:defRPr/>
            </a:pPr>
            <a:r>
              <a:rPr kumimoji="0" lang="en-GB" sz="1800" b="0" i="0" u="none" strike="noStrike" kern="1200" cap="none" spc="0" normalizeH="0" baseline="0" noProof="0">
                <a:ln>
                  <a:noFill/>
                </a:ln>
                <a:solidFill>
                  <a:srgbClr val="12034B"/>
                </a:solidFill>
                <a:effectLst/>
                <a:uLnTx/>
                <a:uFillTx/>
                <a:latin typeface="Apercu Pro"/>
                <a:ea typeface="+mn-ea"/>
                <a:cs typeface="Helvetica"/>
              </a:rPr>
              <a:t>For highly regulated goods (e.g. chemicals and medicines), which pose a particular risk to the consumer, some basic information will need to be provided to the GB market regulator to place that good on the GB market. </a:t>
            </a:r>
          </a:p>
          <a:p>
            <a:pPr marL="1371600" marR="0" lvl="0" indent="0" algn="l" defTabSz="914400" rtl="0" eaLnBrk="1" fontAlgn="auto" latinLnBrk="0" hangingPunct="1">
              <a:lnSpc>
                <a:spcPct val="120000"/>
              </a:lnSpc>
              <a:spcBef>
                <a:spcPts val="1200"/>
              </a:spcBef>
              <a:spcAft>
                <a:spcPts val="1200"/>
              </a:spcAft>
              <a:buClr>
                <a:srgbClr val="FF0000"/>
              </a:buClr>
              <a:buSzTx/>
              <a:buFontTx/>
              <a:buNone/>
              <a:tabLst/>
              <a:defRPr/>
            </a:pPr>
            <a:r>
              <a:rPr kumimoji="0" lang="en-GB" sz="1800" b="0" i="0" u="none" strike="noStrike" kern="1200" cap="none" spc="0" normalizeH="0" baseline="0" noProof="0">
                <a:ln>
                  <a:noFill/>
                </a:ln>
                <a:solidFill>
                  <a:srgbClr val="12034B"/>
                </a:solidFill>
                <a:effectLst/>
                <a:uLnTx/>
                <a:uFillTx/>
                <a:latin typeface="Apercu Pro"/>
                <a:ea typeface="+mn-ea"/>
                <a:cs typeface="Helvetica"/>
              </a:rPr>
              <a:t>We have already published guidance on Unfettered Access and are publishing further guidance on the definition of a qualifying NI good soon. </a:t>
            </a:r>
            <a:endParaRPr kumimoji="0" lang="en-GB" sz="1800" b="0" i="0" u="none" strike="noStrike" kern="1200" cap="none" spc="0" normalizeH="0" baseline="0" noProof="0">
              <a:ln>
                <a:noFill/>
              </a:ln>
              <a:solidFill>
                <a:srgbClr val="12034B"/>
              </a:solidFill>
              <a:effectLst/>
              <a:uLnTx/>
              <a:uFillTx/>
              <a:latin typeface="Apercu Pro" panose="020B0604020202020204" charset="0"/>
              <a:ea typeface="+mn-ea"/>
              <a:cs typeface="Helvetica"/>
            </a:endParaRPr>
          </a:p>
        </p:txBody>
      </p:sp>
      <p:pic>
        <p:nvPicPr>
          <p:cNvPr id="4" name="Graphic 3" descr="Chevron arrows">
            <a:extLst>
              <a:ext uri="{FF2B5EF4-FFF2-40B4-BE49-F238E27FC236}">
                <a16:creationId xmlns:a16="http://schemas.microsoft.com/office/drawing/2014/main" id="{423031F6-1F1D-442E-B05D-45A07D263F68}"/>
              </a:ext>
            </a:extLst>
          </p:cNvPr>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344770" y="1870522"/>
            <a:ext cx="1013430" cy="1013430"/>
          </a:xfrm>
          <a:prstGeom prst="rect">
            <a:avLst/>
          </a:prstGeom>
        </p:spPr>
      </p:pic>
      <p:pic>
        <p:nvPicPr>
          <p:cNvPr id="9" name="Graphic 8" descr="Truck">
            <a:extLst>
              <a:ext uri="{FF2B5EF4-FFF2-40B4-BE49-F238E27FC236}">
                <a16:creationId xmlns:a16="http://schemas.microsoft.com/office/drawing/2014/main" id="{B138B533-E83B-464B-8573-804B088440D3}"/>
              </a:ext>
            </a:extLst>
          </p:cNvPr>
          <p:cNvPicPr>
            <a:picLocks noChangeAspect="1"/>
          </p:cNvPicPr>
          <p:nvPr/>
        </p:nvPicPr>
        <p:blipFill>
          <a:blip r:embed="rId5">
            <a:extLst>
              <a:ext uri="{96DAC541-7B7A-43D3-8B79-37D633B846F1}">
                <asvg:svgBlip xmlns:asvg="http://schemas.microsoft.com/office/drawing/2016/SVG/main" r:embed="rId6"/>
              </a:ext>
            </a:extLst>
          </a:blip>
          <a:srcRect/>
          <a:stretch/>
        </p:blipFill>
        <p:spPr>
          <a:xfrm>
            <a:off x="344770" y="3759970"/>
            <a:ext cx="1013430" cy="1013430"/>
          </a:xfrm>
          <a:prstGeom prst="rect">
            <a:avLst/>
          </a:prstGeom>
        </p:spPr>
      </p:pic>
      <p:sp>
        <p:nvSpPr>
          <p:cNvPr id="5" name="TextBox 4">
            <a:extLst>
              <a:ext uri="{FF2B5EF4-FFF2-40B4-BE49-F238E27FC236}">
                <a16:creationId xmlns:a16="http://schemas.microsoft.com/office/drawing/2014/main" id="{DEE7701C-2516-483A-A30D-19CF3A7937CF}"/>
              </a:ext>
            </a:extLst>
          </p:cNvPr>
          <p:cNvSpPr txBox="1"/>
          <p:nvPr/>
        </p:nvSpPr>
        <p:spPr>
          <a:xfrm>
            <a:off x="267561" y="5644177"/>
            <a:ext cx="7391672" cy="30777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a:ln>
                  <a:noFill/>
                </a:ln>
                <a:solidFill>
                  <a:srgbClr val="FF003B"/>
                </a:solidFill>
                <a:effectLst/>
                <a:uLnTx/>
                <a:uFillTx/>
                <a:latin typeface="Apercu Pro" panose="020B0604020202020204" charset="0"/>
                <a:ea typeface="+mn-ea"/>
                <a:cs typeface="Helvetica"/>
              </a:rPr>
              <a:t>*</a:t>
            </a:r>
            <a:r>
              <a:rPr kumimoji="0" lang="en-GB" sz="1200" b="0" i="1" u="none" strike="noStrike" kern="1200" cap="none" spc="0" normalizeH="0" baseline="0" noProof="0">
                <a:ln>
                  <a:noFill/>
                </a:ln>
                <a:solidFill>
                  <a:srgbClr val="12034B"/>
                </a:solidFill>
                <a:effectLst/>
                <a:uLnTx/>
                <a:uFillTx/>
                <a:latin typeface="Apercu Pro" panose="020B0604020202020204" charset="0"/>
                <a:ea typeface="+mn-ea"/>
                <a:cs typeface="Helvetica"/>
              </a:rPr>
              <a:t>There will be only extremely limited exceptions to this, for example the movement of endangered species.</a:t>
            </a:r>
            <a:endParaRPr kumimoji="0" lang="en-GB" sz="1800" b="0" i="1" u="none" strike="noStrike" kern="1200" cap="none" spc="0" normalizeH="0" baseline="0" noProof="0">
              <a:ln>
                <a:noFill/>
              </a:ln>
              <a:solidFill>
                <a:prstClr val="black"/>
              </a:solidFill>
              <a:effectLst/>
              <a:uLnTx/>
              <a:uFillTx/>
              <a:latin typeface="Apercu Pro" panose="020B0604020202020204" charset="0"/>
              <a:ea typeface="+mn-ea"/>
              <a:cs typeface="+mn-cs"/>
            </a:endParaRPr>
          </a:p>
        </p:txBody>
      </p:sp>
      <p:grpSp>
        <p:nvGrpSpPr>
          <p:cNvPr id="7" name="Group 6">
            <a:extLst>
              <a:ext uri="{FF2B5EF4-FFF2-40B4-BE49-F238E27FC236}">
                <a16:creationId xmlns:a16="http://schemas.microsoft.com/office/drawing/2014/main" id="{0F233316-9F06-5243-9626-BE2DFD0E304E}"/>
              </a:ext>
            </a:extLst>
          </p:cNvPr>
          <p:cNvGrpSpPr/>
          <p:nvPr/>
        </p:nvGrpSpPr>
        <p:grpSpPr>
          <a:xfrm>
            <a:off x="11162371" y="479542"/>
            <a:ext cx="651406" cy="446009"/>
            <a:chOff x="11162371" y="479542"/>
            <a:chExt cx="651406" cy="446009"/>
          </a:xfrm>
        </p:grpSpPr>
        <p:sp>
          <p:nvSpPr>
            <p:cNvPr id="8" name="Oval 7">
              <a:extLst>
                <a:ext uri="{FF2B5EF4-FFF2-40B4-BE49-F238E27FC236}">
                  <a16:creationId xmlns:a16="http://schemas.microsoft.com/office/drawing/2014/main" id="{8DD9C805-E238-F849-A4FE-0A0A872CF6CF}"/>
                </a:ext>
              </a:extLst>
            </p:cNvPr>
            <p:cNvSpPr/>
            <p:nvPr/>
          </p:nvSpPr>
          <p:spPr>
            <a:xfrm>
              <a:off x="11251580" y="479542"/>
              <a:ext cx="457200" cy="446009"/>
            </a:xfrm>
            <a:prstGeom prst="ellipse">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CBF6F258-4BBA-A743-BEEF-6517625ED15A}"/>
                </a:ext>
              </a:extLst>
            </p:cNvPr>
            <p:cNvSpPr txBox="1"/>
            <p:nvPr/>
          </p:nvSpPr>
          <p:spPr>
            <a:xfrm>
              <a:off x="11162371" y="501844"/>
              <a:ext cx="651406" cy="369332"/>
            </a:xfrm>
            <a:prstGeom prst="rect">
              <a:avLst/>
            </a:prstGeom>
            <a:noFill/>
          </p:spPr>
          <p:txBody>
            <a:bodyPr wrap="square" rtlCol="0">
              <a:spAutoFit/>
            </a:bodyPr>
            <a:lstStyle/>
            <a:p>
              <a:pPr algn="ctr"/>
              <a:r>
                <a:rPr lang="en-US" dirty="0">
                  <a:solidFill>
                    <a:srgbClr val="002060"/>
                  </a:solidFill>
                </a:rPr>
                <a:t>3</a:t>
              </a:r>
            </a:p>
          </p:txBody>
        </p:sp>
      </p:grpSp>
    </p:spTree>
    <p:extLst>
      <p:ext uri="{BB962C8B-B14F-4D97-AF65-F5344CB8AC3E}">
        <p14:creationId xmlns:p14="http://schemas.microsoft.com/office/powerpoint/2010/main" val="3800231889"/>
      </p:ext>
    </p:extLst>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DC2E9525-670D-4A60-8C29-33683A0C9481}"/>
              </a:ext>
            </a:extLst>
          </p:cNvPr>
          <p:cNvSpPr>
            <a:spLocks noGrp="1"/>
          </p:cNvSpPr>
          <p:nvPr>
            <p:ph type="title"/>
          </p:nvPr>
        </p:nvSpPr>
        <p:spPr>
          <a:xfrm>
            <a:off x="344770" y="491126"/>
            <a:ext cx="10311159" cy="876018"/>
          </a:xfrm>
        </p:spPr>
        <p:txBody>
          <a:bodyPr>
            <a:noAutofit/>
          </a:body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GB" sz="3400" b="1" i="0" u="none" strike="noStrike" kern="1200" cap="none" spc="0" normalizeH="0" baseline="0" noProof="0">
                <a:ln>
                  <a:noFill/>
                </a:ln>
                <a:solidFill>
                  <a:srgbClr val="12034B"/>
                </a:solidFill>
                <a:effectLst/>
                <a:uLnTx/>
                <a:uFillTx/>
                <a:latin typeface="Apercu Pro" panose="020B0604020202020204" charset="0"/>
                <a:cs typeface="Helvetica" panose="020B0604020202020204" pitchFamily="34" charset="0"/>
              </a:rPr>
              <a:t>Importer responsibilities and NI </a:t>
            </a:r>
          </a:p>
        </p:txBody>
      </p:sp>
      <p:sp>
        <p:nvSpPr>
          <p:cNvPr id="2" name="TextBox 1">
            <a:extLst>
              <a:ext uri="{FF2B5EF4-FFF2-40B4-BE49-F238E27FC236}">
                <a16:creationId xmlns:a16="http://schemas.microsoft.com/office/drawing/2014/main" id="{C92FD9E8-20B0-4CE2-B14E-5FF464A2B81C}"/>
              </a:ext>
            </a:extLst>
          </p:cNvPr>
          <p:cNvSpPr txBox="1"/>
          <p:nvPr/>
        </p:nvSpPr>
        <p:spPr>
          <a:xfrm>
            <a:off x="344770" y="1176735"/>
            <a:ext cx="10691404" cy="5190139"/>
          </a:xfrm>
          <a:prstGeom prst="rect">
            <a:avLst/>
          </a:prstGeom>
          <a:noFill/>
        </p:spPr>
        <p:txBody>
          <a:bodyPr wrap="square" rtlCol="0">
            <a:spAutoFit/>
          </a:bodyPr>
          <a:lstStyle/>
          <a:p>
            <a:pPr marL="0" marR="0" lvl="0" indent="0" algn="l" defTabSz="914400" rtl="0" eaLnBrk="1" fontAlgn="auto" latinLnBrk="0" hangingPunct="1">
              <a:lnSpc>
                <a:spcPct val="120000"/>
              </a:lnSpc>
              <a:spcBef>
                <a:spcPts val="0"/>
              </a:spcBef>
              <a:spcAft>
                <a:spcPts val="0"/>
              </a:spcAft>
              <a:buClr>
                <a:srgbClr val="FF0000"/>
              </a:buClr>
              <a:buSzTx/>
              <a:buFontTx/>
              <a:buNone/>
              <a:tabLst/>
              <a:defRPr/>
            </a:pPr>
            <a:r>
              <a:rPr kumimoji="0" lang="en-GB" sz="1800" b="1" i="0" u="none" strike="noStrike" kern="1200" cap="none" spc="0" normalizeH="0" baseline="0" noProof="0" dirty="0">
                <a:ln>
                  <a:noFill/>
                </a:ln>
                <a:solidFill>
                  <a:srgbClr val="FF0000"/>
                </a:solidFill>
                <a:effectLst/>
                <a:uLnTx/>
                <a:uFillTx/>
                <a:latin typeface="Apercu Pro" panose="020B0604020202020204" charset="0"/>
                <a:ea typeface="+mn-ea"/>
                <a:cs typeface="Helvetica" panose="020B0604020202020204" pitchFamily="34" charset="0"/>
              </a:rPr>
              <a:t>Will my responsibilities change?</a:t>
            </a:r>
            <a:endParaRPr kumimoji="0" lang="en-GB" sz="1800" b="0" i="0" u="none" strike="noStrike" kern="1200" cap="none" spc="0" normalizeH="0" baseline="0" noProof="0" dirty="0">
              <a:ln>
                <a:noFill/>
              </a:ln>
              <a:solidFill>
                <a:srgbClr val="12034B"/>
              </a:solidFill>
              <a:effectLst/>
              <a:uLnTx/>
              <a:uFillTx/>
              <a:latin typeface="Apercu Pro" panose="020B0604020202020204" charset="0"/>
              <a:ea typeface="+mn-ea"/>
              <a:cs typeface="Helvetica"/>
            </a:endParaRPr>
          </a:p>
          <a:p>
            <a:pPr marL="0" marR="0" lvl="0" indent="0" algn="l" defTabSz="914400" rtl="0" eaLnBrk="1" fontAlgn="auto" latinLnBrk="0" hangingPunct="1">
              <a:lnSpc>
                <a:spcPct val="120000"/>
              </a:lnSpc>
              <a:spcBef>
                <a:spcPts val="0"/>
              </a:spcBef>
              <a:spcAft>
                <a:spcPts val="0"/>
              </a:spcAft>
              <a:buClr>
                <a:srgbClr val="FF0000"/>
              </a:buClr>
              <a:buSzTx/>
              <a:buFontTx/>
              <a:buNone/>
              <a:tabLst/>
              <a:defRPr/>
            </a:pPr>
            <a:r>
              <a:rPr kumimoji="0" lang="en-GB" sz="1800" b="0" i="0" u="none" strike="noStrike" kern="1200" cap="none" spc="0" normalizeH="0" baseline="0" noProof="0" dirty="0">
                <a:ln>
                  <a:noFill/>
                </a:ln>
                <a:solidFill>
                  <a:srgbClr val="12034B"/>
                </a:solidFill>
                <a:effectLst/>
                <a:uLnTx/>
                <a:uFillTx/>
                <a:latin typeface="Apercu Pro" panose="020B0604020202020204" charset="0"/>
                <a:ea typeface="+mn-ea"/>
                <a:cs typeface="Helvetica"/>
              </a:rPr>
              <a:t>Check whether you or your suppliers will become an ‘importer’ from 1 January 2021. </a:t>
            </a:r>
          </a:p>
          <a:p>
            <a:pPr marL="0" marR="0" lvl="0" indent="0" algn="l" defTabSz="914400" rtl="0" eaLnBrk="1" fontAlgn="auto" latinLnBrk="0" hangingPunct="1">
              <a:lnSpc>
                <a:spcPct val="120000"/>
              </a:lnSpc>
              <a:spcBef>
                <a:spcPts val="0"/>
              </a:spcBef>
              <a:spcAft>
                <a:spcPts val="0"/>
              </a:spcAft>
              <a:buClr>
                <a:srgbClr val="FF0000"/>
              </a:buClr>
              <a:buSzTx/>
              <a:buFontTx/>
              <a:buNone/>
              <a:tabLst/>
              <a:defRPr/>
            </a:pPr>
            <a:endParaRPr kumimoji="0" lang="en-GB" sz="1800" b="1" i="0" u="none" strike="noStrike" kern="1200" cap="none" spc="0" normalizeH="0" baseline="0" noProof="0" dirty="0">
              <a:ln>
                <a:noFill/>
              </a:ln>
              <a:solidFill>
                <a:srgbClr val="12034B"/>
              </a:solidFill>
              <a:effectLst/>
              <a:uLnTx/>
              <a:uFillTx/>
              <a:latin typeface="Apercu Pro" panose="020B0604020202020204" charset="0"/>
              <a:ea typeface="+mn-ea"/>
              <a:cs typeface="Helvetica"/>
            </a:endParaRPr>
          </a:p>
          <a:p>
            <a:pPr marL="1371600" marR="0" lvl="1" indent="0" algn="l" defTabSz="914400" rtl="0" eaLnBrk="1" fontAlgn="auto" latinLnBrk="0" hangingPunct="1">
              <a:lnSpc>
                <a:spcPct val="110000"/>
              </a:lnSpc>
              <a:spcBef>
                <a:spcPts val="1200"/>
              </a:spcBef>
              <a:spcAft>
                <a:spcPts val="1200"/>
              </a:spcAft>
              <a:buClr>
                <a:srgbClr val="FF0000"/>
              </a:buClr>
              <a:buSzTx/>
              <a:buFontTx/>
              <a:buNone/>
              <a:tabLst/>
              <a:defRPr/>
            </a:pPr>
            <a:r>
              <a:rPr kumimoji="0" lang="en-GB" sz="1800" b="1" i="0" u="none" strike="noStrike" kern="1200" cap="none" spc="0" normalizeH="0" baseline="0" noProof="0" dirty="0">
                <a:ln>
                  <a:noFill/>
                </a:ln>
                <a:solidFill>
                  <a:srgbClr val="12034B"/>
                </a:solidFill>
                <a:effectLst/>
                <a:uLnTx/>
                <a:uFillTx/>
                <a:latin typeface="Apercu Pro" panose="020B0604020202020204" charset="0"/>
                <a:ea typeface="+mn-ea"/>
                <a:cs typeface="Helvetica"/>
              </a:rPr>
              <a:t>NI importers of GB goods - </a:t>
            </a:r>
            <a:r>
              <a:rPr kumimoji="0" lang="en-GB" sz="1800" b="0" i="0" u="none" strike="noStrike" kern="1200" cap="none" spc="0" normalizeH="0" baseline="0" noProof="0" dirty="0">
                <a:ln>
                  <a:noFill/>
                </a:ln>
                <a:solidFill>
                  <a:srgbClr val="12034B"/>
                </a:solidFill>
                <a:effectLst/>
                <a:uLnTx/>
                <a:uFillTx/>
                <a:latin typeface="Apercu Pro" panose="020B0604020202020204" charset="0"/>
                <a:ea typeface="+mn-ea"/>
                <a:cs typeface="Helvetica"/>
              </a:rPr>
              <a:t>You’ll become an importer if you bring goods into NI from GB or another non-EU country and place them on the NI market. This is due to the rules that apply in NI under the Protocol. You’ll need to make sure goods meet relevant rules and are labelled with your details, among other responsibilities. The transitional measure on providing address details on e.g. an accompanying document, does not apply to NI importers of goods from GB, due to the Protocol. </a:t>
            </a:r>
          </a:p>
          <a:p>
            <a:pPr marL="1371600" marR="0" lvl="1" indent="0" algn="l" defTabSz="914400" rtl="0" eaLnBrk="1" fontAlgn="auto" latinLnBrk="0" hangingPunct="1">
              <a:lnSpc>
                <a:spcPct val="110000"/>
              </a:lnSpc>
              <a:spcBef>
                <a:spcPts val="1200"/>
              </a:spcBef>
              <a:spcAft>
                <a:spcPts val="1200"/>
              </a:spcAft>
              <a:buClr>
                <a:srgbClr val="FF0000"/>
              </a:buClr>
              <a:buSzTx/>
              <a:buFontTx/>
              <a:buNone/>
              <a:tabLst/>
              <a:defRPr/>
            </a:pPr>
            <a:r>
              <a:rPr kumimoji="0" lang="en-GB" sz="1800" b="1" i="0" u="none" strike="noStrike" kern="1200" cap="none" spc="0" normalizeH="0" baseline="0" noProof="0" dirty="0">
                <a:ln>
                  <a:noFill/>
                </a:ln>
                <a:solidFill>
                  <a:srgbClr val="12034B"/>
                </a:solidFill>
                <a:effectLst/>
                <a:uLnTx/>
                <a:uFillTx/>
                <a:latin typeface="Apercu Pro" panose="020B0604020202020204" charset="0"/>
                <a:ea typeface="+mn-ea"/>
                <a:cs typeface="Helvetica"/>
              </a:rPr>
              <a:t>Placing goods on the GB market from outside the UK - </a:t>
            </a:r>
            <a:r>
              <a:rPr kumimoji="0" lang="en-GB" sz="1800" b="0" i="0" u="none" strike="noStrike" kern="1200" cap="none" spc="0" normalizeH="0" baseline="0" noProof="0" dirty="0">
                <a:ln>
                  <a:noFill/>
                </a:ln>
                <a:solidFill>
                  <a:srgbClr val="12034B"/>
                </a:solidFill>
                <a:effectLst/>
                <a:uLnTx/>
                <a:uFillTx/>
                <a:latin typeface="Apercu Pro" panose="020B0604020202020204" charset="0"/>
                <a:ea typeface="+mn-ea"/>
                <a:cs typeface="Helvetica"/>
              </a:rPr>
              <a:t>You’ll become an importer if you are an NI business placing goods </a:t>
            </a:r>
            <a:r>
              <a:rPr kumimoji="0" lang="en-GB" sz="1800" b="0" i="0" u="sng" strike="noStrike" kern="1200" cap="none" spc="0" normalizeH="0" baseline="0" noProof="0" dirty="0">
                <a:ln>
                  <a:noFill/>
                </a:ln>
                <a:solidFill>
                  <a:srgbClr val="12034B"/>
                </a:solidFill>
                <a:effectLst/>
                <a:uLnTx/>
                <a:uFillTx/>
                <a:latin typeface="Apercu Pro" panose="020B0604020202020204" charset="0"/>
                <a:ea typeface="+mn-ea"/>
                <a:cs typeface="Helvetica"/>
              </a:rPr>
              <a:t>from outside the UK </a:t>
            </a:r>
            <a:r>
              <a:rPr kumimoji="0" lang="en-GB" sz="1800" b="0" i="0" u="none" strike="noStrike" kern="1200" cap="none" spc="0" normalizeH="0" baseline="0" noProof="0" dirty="0">
                <a:ln>
                  <a:noFill/>
                </a:ln>
                <a:solidFill>
                  <a:srgbClr val="12034B"/>
                </a:solidFill>
                <a:effectLst/>
                <a:uLnTx/>
                <a:uFillTx/>
                <a:latin typeface="Apercu Pro" panose="020B0604020202020204" charset="0"/>
                <a:ea typeface="+mn-ea"/>
                <a:cs typeface="Helvetica"/>
              </a:rPr>
              <a:t>on the GB market. This includes where they have come from the EU via NI and means they will need to be labelled with your details, for example. NI businesses will benefit from the government’s guarantee on unfettered access, meaning qualifying goods can use the CE or CE UKNI marking, for instance, even if EU and GB rules diverge.</a:t>
            </a:r>
            <a:r>
              <a:rPr kumimoji="0" lang="en-GB" sz="1800" b="1" i="0" u="none" strike="noStrike" kern="1200" cap="none" spc="0" normalizeH="0" baseline="0" noProof="0" dirty="0">
                <a:ln>
                  <a:noFill/>
                </a:ln>
                <a:solidFill>
                  <a:srgbClr val="12034B"/>
                </a:solidFill>
                <a:effectLst/>
                <a:uLnTx/>
                <a:uFillTx/>
                <a:latin typeface="Apercu Pro" panose="020B0604020202020204" charset="0"/>
                <a:ea typeface="+mn-ea"/>
                <a:cs typeface="Helvetica"/>
              </a:rPr>
              <a:t> </a:t>
            </a:r>
            <a:endParaRPr kumimoji="0" lang="en-GB" sz="1800" b="0" i="0" u="none" strike="noStrike" kern="1200" cap="none" spc="0" normalizeH="0" baseline="0" noProof="0" dirty="0">
              <a:ln>
                <a:noFill/>
              </a:ln>
              <a:solidFill>
                <a:srgbClr val="12034B"/>
              </a:solidFill>
              <a:effectLst/>
              <a:uLnTx/>
              <a:uFillTx/>
              <a:latin typeface="Apercu Pro" panose="020B0604020202020204" charset="0"/>
              <a:ea typeface="+mn-ea"/>
              <a:cs typeface="Helvetica" panose="020B0604020202020204" pitchFamily="34" charset="0"/>
            </a:endParaRPr>
          </a:p>
        </p:txBody>
      </p:sp>
      <p:pic>
        <p:nvPicPr>
          <p:cNvPr id="5" name="Graphic 4" descr="Warehouse">
            <a:extLst>
              <a:ext uri="{FF2B5EF4-FFF2-40B4-BE49-F238E27FC236}">
                <a16:creationId xmlns:a16="http://schemas.microsoft.com/office/drawing/2014/main" id="{699F1F72-3182-46B2-8A9B-2541B9460857}"/>
              </a:ext>
            </a:extLst>
          </p:cNvPr>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402499" y="2638116"/>
            <a:ext cx="795187" cy="899130"/>
          </a:xfrm>
          <a:prstGeom prst="rect">
            <a:avLst/>
          </a:prstGeom>
        </p:spPr>
      </p:pic>
      <p:pic>
        <p:nvPicPr>
          <p:cNvPr id="4" name="Graphic 3" descr="Truck">
            <a:extLst>
              <a:ext uri="{FF2B5EF4-FFF2-40B4-BE49-F238E27FC236}">
                <a16:creationId xmlns:a16="http://schemas.microsoft.com/office/drawing/2014/main" id="{F03E4C5D-281D-47C3-A7EA-AA8D6E8C14A4}"/>
              </a:ext>
            </a:extLst>
          </p:cNvPr>
          <p:cNvPicPr>
            <a:picLocks noChangeAspect="1"/>
          </p:cNvPicPr>
          <p:nvPr/>
        </p:nvPicPr>
        <p:blipFill>
          <a:blip r:embed="rId5">
            <a:extLst>
              <a:ext uri="{96DAC541-7B7A-43D3-8B79-37D633B846F1}">
                <asvg:svgBlip xmlns:asvg="http://schemas.microsoft.com/office/drawing/2016/SVG/main" r:embed="rId6"/>
              </a:ext>
            </a:extLst>
          </a:blip>
          <a:srcRect/>
          <a:stretch/>
        </p:blipFill>
        <p:spPr>
          <a:xfrm>
            <a:off x="344770" y="4445345"/>
            <a:ext cx="1013430" cy="1013430"/>
          </a:xfrm>
          <a:prstGeom prst="rect">
            <a:avLst/>
          </a:prstGeom>
        </p:spPr>
      </p:pic>
      <p:grpSp>
        <p:nvGrpSpPr>
          <p:cNvPr id="6" name="Group 5">
            <a:extLst>
              <a:ext uri="{FF2B5EF4-FFF2-40B4-BE49-F238E27FC236}">
                <a16:creationId xmlns:a16="http://schemas.microsoft.com/office/drawing/2014/main" id="{B06651EB-1464-9045-A1DF-467C3C82571E}"/>
              </a:ext>
            </a:extLst>
          </p:cNvPr>
          <p:cNvGrpSpPr/>
          <p:nvPr/>
        </p:nvGrpSpPr>
        <p:grpSpPr>
          <a:xfrm>
            <a:off x="11162371" y="479542"/>
            <a:ext cx="651406" cy="446009"/>
            <a:chOff x="11162371" y="479542"/>
            <a:chExt cx="651406" cy="446009"/>
          </a:xfrm>
        </p:grpSpPr>
        <p:sp>
          <p:nvSpPr>
            <p:cNvPr id="7" name="Oval 6">
              <a:extLst>
                <a:ext uri="{FF2B5EF4-FFF2-40B4-BE49-F238E27FC236}">
                  <a16:creationId xmlns:a16="http://schemas.microsoft.com/office/drawing/2014/main" id="{FEC32CE6-9CD2-7443-8919-FB7920B4B11C}"/>
                </a:ext>
              </a:extLst>
            </p:cNvPr>
            <p:cNvSpPr/>
            <p:nvPr/>
          </p:nvSpPr>
          <p:spPr>
            <a:xfrm>
              <a:off x="11251580" y="479542"/>
              <a:ext cx="457200" cy="446009"/>
            </a:xfrm>
            <a:prstGeom prst="ellipse">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CF9DF4EF-F8DA-1D48-8E7F-EA59095208E3}"/>
                </a:ext>
              </a:extLst>
            </p:cNvPr>
            <p:cNvSpPr txBox="1"/>
            <p:nvPr/>
          </p:nvSpPr>
          <p:spPr>
            <a:xfrm>
              <a:off x="11162371" y="501844"/>
              <a:ext cx="651406" cy="369332"/>
            </a:xfrm>
            <a:prstGeom prst="rect">
              <a:avLst/>
            </a:prstGeom>
            <a:noFill/>
          </p:spPr>
          <p:txBody>
            <a:bodyPr wrap="square" rtlCol="0">
              <a:spAutoFit/>
            </a:bodyPr>
            <a:lstStyle/>
            <a:p>
              <a:pPr algn="ctr"/>
              <a:r>
                <a:rPr lang="en-US" dirty="0">
                  <a:solidFill>
                    <a:srgbClr val="002060"/>
                  </a:solidFill>
                </a:rPr>
                <a:t>4</a:t>
              </a:r>
            </a:p>
          </p:txBody>
        </p:sp>
      </p:grpSp>
    </p:spTree>
    <p:extLst>
      <p:ext uri="{BB962C8B-B14F-4D97-AF65-F5344CB8AC3E}">
        <p14:creationId xmlns:p14="http://schemas.microsoft.com/office/powerpoint/2010/main" val="4051250001"/>
      </p:ext>
    </p:extLst>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DC2E9525-670D-4A60-8C29-33683A0C9481}"/>
              </a:ext>
            </a:extLst>
          </p:cNvPr>
          <p:cNvSpPr>
            <a:spLocks noGrp="1"/>
          </p:cNvSpPr>
          <p:nvPr>
            <p:ph type="title"/>
          </p:nvPr>
        </p:nvSpPr>
        <p:spPr>
          <a:xfrm>
            <a:off x="344770" y="523207"/>
            <a:ext cx="10827206" cy="876018"/>
          </a:xfrm>
        </p:spPr>
        <p:txBody>
          <a:bodyPr>
            <a:noAutofit/>
          </a:body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GB" sz="3400" b="1" i="0" u="none" strike="noStrike" kern="1200" cap="none" spc="0" normalizeH="0" baseline="0" noProof="0">
                <a:ln>
                  <a:noFill/>
                </a:ln>
                <a:effectLst/>
                <a:uLnTx/>
                <a:uFillTx/>
                <a:latin typeface="Apercu Pro" panose="020B0604020202020204" charset="0"/>
                <a:cs typeface="Helvetica" panose="020B0604020202020204" pitchFamily="34" charset="0"/>
              </a:rPr>
              <a:t>Find out more about placing goods on the market</a:t>
            </a:r>
            <a:endParaRPr kumimoji="0" lang="en-GB" sz="3400" b="0" i="0" u="none" strike="noStrike" kern="1200" cap="none" spc="0" normalizeH="0" baseline="0" noProof="0">
              <a:ln>
                <a:noFill/>
              </a:ln>
              <a:effectLst/>
              <a:uLnTx/>
              <a:uFillTx/>
              <a:latin typeface="Apercu Pro" panose="020B0604020202020204" charset="0"/>
              <a:cs typeface="Helvetica" panose="020B0604020202020204" pitchFamily="34" charset="0"/>
            </a:endParaRPr>
          </a:p>
        </p:txBody>
      </p:sp>
      <p:sp>
        <p:nvSpPr>
          <p:cNvPr id="2" name="TextBox 1">
            <a:extLst>
              <a:ext uri="{FF2B5EF4-FFF2-40B4-BE49-F238E27FC236}">
                <a16:creationId xmlns:a16="http://schemas.microsoft.com/office/drawing/2014/main" id="{C92FD9E8-20B0-4CE2-B14E-5FF464A2B81C}"/>
              </a:ext>
            </a:extLst>
          </p:cNvPr>
          <p:cNvSpPr txBox="1"/>
          <p:nvPr/>
        </p:nvSpPr>
        <p:spPr>
          <a:xfrm>
            <a:off x="344770" y="1399225"/>
            <a:ext cx="10691404" cy="4763933"/>
          </a:xfrm>
          <a:prstGeom prst="rect">
            <a:avLst/>
          </a:prstGeom>
          <a:noFill/>
        </p:spPr>
        <p:txBody>
          <a:bodyPr wrap="square" lIns="91440" tIns="45720" rIns="91440" bIns="45720" rtlCol="0" anchor="t">
            <a:spAutoFit/>
          </a:bodyPr>
          <a:lstStyle/>
          <a:p>
            <a:pPr marL="285750" marR="0" lvl="0" indent="-285750" algn="l" defTabSz="914400" rtl="0" eaLnBrk="1" fontAlgn="auto" latinLnBrk="0" hangingPunct="1">
              <a:lnSpc>
                <a:spcPct val="120000"/>
              </a:lnSpc>
              <a:spcBef>
                <a:spcPts val="1200"/>
              </a:spcBef>
              <a:spcAft>
                <a:spcPts val="1200"/>
              </a:spcAft>
              <a:buClr>
                <a:srgbClr val="FF0000"/>
              </a:buClr>
              <a:buSzTx/>
              <a:buFont typeface="Arial" panose="020B0604020202020204" pitchFamily="34" charset="0"/>
              <a:buChar char="•"/>
              <a:tabLst/>
              <a:defRPr/>
            </a:pPr>
            <a:r>
              <a:rPr kumimoji="0" lang="en-GB" sz="1400" b="0" i="0" u="none" strike="noStrike" kern="1200" cap="none" spc="0" normalizeH="0" baseline="0" noProof="0">
                <a:ln>
                  <a:noFill/>
                </a:ln>
                <a:solidFill>
                  <a:srgbClr val="2D2767"/>
                </a:solidFill>
                <a:effectLst/>
                <a:uLnTx/>
                <a:uFillTx/>
                <a:latin typeface="Apercu Pro"/>
                <a:ea typeface="+mn-ea"/>
                <a:cs typeface="Helvetica"/>
              </a:rPr>
              <a:t>For guidance on placing goods on the GB market visit: </a:t>
            </a:r>
            <a:r>
              <a:rPr kumimoji="0" lang="en-GB" sz="1400" b="0" i="0" u="none" strike="noStrike" kern="1200" cap="none" spc="0" normalizeH="0" baseline="0" noProof="0">
                <a:ln>
                  <a:noFill/>
                </a:ln>
                <a:solidFill>
                  <a:srgbClr val="2D2767"/>
                </a:solidFill>
                <a:effectLst/>
                <a:uLnTx/>
                <a:uFillTx/>
                <a:latin typeface="Apercu Pro"/>
                <a:ea typeface="+mn-ea"/>
                <a:cs typeface="Helvetica"/>
                <a:hlinkClick r:id="rId3"/>
              </a:rPr>
              <a:t>www.gov.uk/guidance/placing-manufactured-goods-on-the-market-in-great-britain-from-1-january-2021</a:t>
            </a:r>
            <a:r>
              <a:rPr kumimoji="0" lang="en-GB" sz="1400" b="0" i="0" u="none" strike="noStrike" kern="1200" cap="none" spc="0" normalizeH="0" baseline="0" noProof="0">
                <a:ln>
                  <a:noFill/>
                </a:ln>
                <a:solidFill>
                  <a:srgbClr val="2D2767"/>
                </a:solidFill>
                <a:effectLst/>
                <a:uLnTx/>
                <a:uFillTx/>
                <a:latin typeface="Apercu Pro"/>
                <a:ea typeface="+mn-ea"/>
                <a:cs typeface="Helvetica"/>
              </a:rPr>
              <a:t>    </a:t>
            </a:r>
          </a:p>
          <a:p>
            <a:pPr marL="285750" marR="0" lvl="0" indent="-285750" algn="l" defTabSz="914400" rtl="0" eaLnBrk="1" fontAlgn="auto" latinLnBrk="0" hangingPunct="1">
              <a:lnSpc>
                <a:spcPct val="120000"/>
              </a:lnSpc>
              <a:spcBef>
                <a:spcPts val="1200"/>
              </a:spcBef>
              <a:spcAft>
                <a:spcPts val="1200"/>
              </a:spcAft>
              <a:buClr>
                <a:srgbClr val="FF0000"/>
              </a:buClr>
              <a:buSzTx/>
              <a:buFont typeface="Arial" panose="020B0604020202020204" pitchFamily="34" charset="0"/>
              <a:buChar char="•"/>
              <a:tabLst/>
              <a:defRPr/>
            </a:pPr>
            <a:r>
              <a:rPr kumimoji="0" lang="en-GB" sz="1400" b="0" i="0" u="none" strike="noStrike" kern="1200" cap="none" spc="0" normalizeH="0" baseline="0" noProof="0">
                <a:ln>
                  <a:noFill/>
                </a:ln>
                <a:solidFill>
                  <a:srgbClr val="2D2767"/>
                </a:solidFill>
                <a:effectLst/>
                <a:uLnTx/>
                <a:uFillTx/>
                <a:latin typeface="Apercu Pro"/>
                <a:ea typeface="+mn-ea"/>
                <a:cs typeface="Helvetica"/>
              </a:rPr>
              <a:t>For guidance on using the UKCA marking visit: </a:t>
            </a:r>
            <a:r>
              <a:rPr kumimoji="0" lang="en-GB" sz="1400" b="0" i="0" u="none" strike="noStrike" kern="1200" cap="none" spc="0" normalizeH="0" baseline="0" noProof="0">
                <a:ln>
                  <a:noFill/>
                </a:ln>
                <a:solidFill>
                  <a:srgbClr val="2D2767"/>
                </a:solidFill>
                <a:effectLst/>
                <a:uLnTx/>
                <a:uFillTx/>
                <a:latin typeface="Apercu Pro"/>
                <a:ea typeface="+mn-ea"/>
                <a:cs typeface="Helvetica"/>
                <a:hlinkClick r:id="rId4"/>
              </a:rPr>
              <a:t>https://www.gov.uk/guidance/using-the-ukca-mark-from-1-january-2021</a:t>
            </a:r>
            <a:r>
              <a:rPr kumimoji="0" lang="en-GB" sz="1400" b="0" i="0" u="none" strike="noStrike" kern="1200" cap="none" spc="0" normalizeH="0" baseline="0" noProof="0">
                <a:ln>
                  <a:noFill/>
                </a:ln>
                <a:solidFill>
                  <a:srgbClr val="2D2767"/>
                </a:solidFill>
                <a:effectLst/>
                <a:uLnTx/>
                <a:uFillTx/>
                <a:latin typeface="Apercu Pro"/>
                <a:ea typeface="+mn-ea"/>
                <a:cs typeface="Helvetica"/>
              </a:rPr>
              <a:t>  </a:t>
            </a:r>
          </a:p>
          <a:p>
            <a:pPr marL="285750" marR="0" lvl="0" indent="-285750" algn="l" defTabSz="914400" rtl="0" eaLnBrk="1" fontAlgn="auto" latinLnBrk="0" hangingPunct="1">
              <a:lnSpc>
                <a:spcPct val="120000"/>
              </a:lnSpc>
              <a:spcBef>
                <a:spcPts val="1200"/>
              </a:spcBef>
              <a:spcAft>
                <a:spcPts val="1200"/>
              </a:spcAft>
              <a:buClr>
                <a:srgbClr val="FF0000"/>
              </a:buClr>
              <a:buSzTx/>
              <a:buFont typeface="Arial" panose="020B0604020202020204" pitchFamily="34" charset="0"/>
              <a:buChar char="•"/>
              <a:tabLst/>
              <a:defRPr/>
            </a:pPr>
            <a:r>
              <a:rPr kumimoji="0" lang="en-GB" sz="1400" b="0" i="0" u="none" strike="noStrike" kern="1200" cap="none" spc="0" normalizeH="0" baseline="0" noProof="0">
                <a:ln>
                  <a:noFill/>
                </a:ln>
                <a:solidFill>
                  <a:srgbClr val="2D2767"/>
                </a:solidFill>
                <a:effectLst/>
                <a:uLnTx/>
                <a:uFillTx/>
                <a:latin typeface="Apercu Pro"/>
                <a:ea typeface="+mn-ea"/>
                <a:cs typeface="Helvetica"/>
              </a:rPr>
              <a:t>For guidance on placing goods on the EU market visit: </a:t>
            </a:r>
            <a:r>
              <a:rPr kumimoji="0" lang="en-GB" sz="1400" b="0" i="0" u="none" strike="noStrike" kern="1200" cap="none" spc="0" normalizeH="0" baseline="0" noProof="0">
                <a:ln>
                  <a:noFill/>
                </a:ln>
                <a:solidFill>
                  <a:srgbClr val="2D2767"/>
                </a:solidFill>
                <a:effectLst/>
                <a:uLnTx/>
                <a:uFillTx/>
                <a:latin typeface="Apercu Pro"/>
                <a:ea typeface="+mn-ea"/>
                <a:cs typeface="Helvetica"/>
                <a:hlinkClick r:id="rId5"/>
              </a:rPr>
              <a:t>www.gov.uk/guidance/placing-manufactured-goods-on-the-eu-market-from-1-january-2021</a:t>
            </a:r>
            <a:r>
              <a:rPr kumimoji="0" lang="en-GB" sz="1400" b="0" i="0" u="none" strike="noStrike" kern="1200" cap="none" spc="0" normalizeH="0" baseline="0" noProof="0">
                <a:ln>
                  <a:noFill/>
                </a:ln>
                <a:solidFill>
                  <a:srgbClr val="2D2767"/>
                </a:solidFill>
                <a:effectLst/>
                <a:uLnTx/>
                <a:uFillTx/>
                <a:latin typeface="Apercu Pro"/>
                <a:ea typeface="+mn-ea"/>
                <a:cs typeface="Helvetica"/>
              </a:rPr>
              <a:t>    </a:t>
            </a:r>
          </a:p>
          <a:p>
            <a:pPr marL="285750" marR="0" lvl="0" indent="-285750" algn="l" defTabSz="914400" rtl="0" eaLnBrk="1" fontAlgn="auto" latinLnBrk="0" hangingPunct="1">
              <a:lnSpc>
                <a:spcPct val="120000"/>
              </a:lnSpc>
              <a:spcBef>
                <a:spcPts val="1200"/>
              </a:spcBef>
              <a:spcAft>
                <a:spcPts val="1200"/>
              </a:spcAft>
              <a:buClr>
                <a:srgbClr val="FF0000"/>
              </a:buClr>
              <a:buSzTx/>
              <a:buFont typeface="Arial" panose="020B0604020202020204" pitchFamily="34" charset="0"/>
              <a:buChar char="•"/>
              <a:tabLst/>
              <a:defRPr/>
            </a:pPr>
            <a:r>
              <a:rPr kumimoji="0" lang="en-GB" sz="1400" b="0" i="0" u="none" strike="noStrike" kern="1200" cap="none" spc="0" normalizeH="0" baseline="0" noProof="0">
                <a:ln>
                  <a:noFill/>
                </a:ln>
                <a:solidFill>
                  <a:srgbClr val="2D2767"/>
                </a:solidFill>
                <a:effectLst/>
                <a:uLnTx/>
                <a:uFillTx/>
                <a:latin typeface="Apercu Pro"/>
                <a:ea typeface="+mn-ea"/>
                <a:cs typeface="Helvetica"/>
              </a:rPr>
              <a:t>For guidance on placing goods on the market in Northern Ireland visit: </a:t>
            </a:r>
            <a:r>
              <a:rPr kumimoji="0" lang="en-GB" sz="1400" b="0" i="0" u="none" strike="noStrike" kern="1200" cap="none" spc="0" normalizeH="0" baseline="0" noProof="0">
                <a:ln>
                  <a:noFill/>
                </a:ln>
                <a:solidFill>
                  <a:srgbClr val="2D2767"/>
                </a:solidFill>
                <a:effectLst/>
                <a:uLnTx/>
                <a:uFillTx/>
                <a:latin typeface="Apercu Pro"/>
                <a:ea typeface="+mn-ea"/>
                <a:cs typeface="Helvetica"/>
                <a:hlinkClick r:id="rId6"/>
              </a:rPr>
              <a:t>https://www.gov.uk/guidance/placing-manufactured-goods-on-the-market-in-northern-ireland-from-1-january-2021</a:t>
            </a:r>
            <a:r>
              <a:rPr kumimoji="0" lang="en-GB" sz="1400" b="0" i="0" u="none" strike="noStrike" kern="1200" cap="none" spc="0" normalizeH="0" baseline="0" noProof="0">
                <a:ln>
                  <a:noFill/>
                </a:ln>
                <a:solidFill>
                  <a:srgbClr val="2D2767"/>
                </a:solidFill>
                <a:effectLst/>
                <a:uLnTx/>
                <a:uFillTx/>
                <a:latin typeface="Apercu Pro"/>
                <a:ea typeface="+mn-ea"/>
                <a:cs typeface="Helvetica"/>
              </a:rPr>
              <a:t> </a:t>
            </a:r>
          </a:p>
          <a:p>
            <a:pPr marL="285750" marR="0" lvl="0" indent="-285750" algn="l" defTabSz="914400" rtl="0" eaLnBrk="1" fontAlgn="auto" latinLnBrk="0" hangingPunct="1">
              <a:lnSpc>
                <a:spcPct val="120000"/>
              </a:lnSpc>
              <a:spcBef>
                <a:spcPts val="1200"/>
              </a:spcBef>
              <a:spcAft>
                <a:spcPts val="1200"/>
              </a:spcAft>
              <a:buClr>
                <a:srgbClr val="FF0000"/>
              </a:buClr>
              <a:buSzTx/>
              <a:buFont typeface="Arial" panose="020B0604020202020204" pitchFamily="34" charset="0"/>
              <a:buChar char="•"/>
              <a:tabLst/>
              <a:defRPr/>
            </a:pPr>
            <a:r>
              <a:rPr kumimoji="0" lang="en-GB" sz="1400" b="0" i="0" u="none" strike="noStrike" kern="1200" cap="none" spc="0" normalizeH="0" baseline="0" noProof="0">
                <a:ln>
                  <a:noFill/>
                </a:ln>
                <a:solidFill>
                  <a:srgbClr val="2D2767"/>
                </a:solidFill>
                <a:effectLst/>
                <a:uLnTx/>
                <a:uFillTx/>
                <a:latin typeface="Apercu Pro"/>
                <a:ea typeface="+mn-ea"/>
                <a:cs typeface="Helvetica"/>
              </a:rPr>
              <a:t>For guidance on moving goods between NI and GB and vice versa visit: </a:t>
            </a:r>
            <a:r>
              <a:rPr kumimoji="0" lang="en-GB" sz="1400" b="0" i="0" u="none" strike="noStrike" kern="1200" cap="none" spc="0" normalizeH="0" baseline="0" noProof="0">
                <a:ln>
                  <a:noFill/>
                </a:ln>
                <a:solidFill>
                  <a:srgbClr val="2D2767"/>
                </a:solidFill>
                <a:effectLst/>
                <a:uLnTx/>
                <a:uFillTx/>
                <a:latin typeface="Apercu Pro"/>
                <a:ea typeface="+mn-ea"/>
                <a:cs typeface="Helvetica"/>
                <a:hlinkClick r:id="rId7"/>
              </a:rPr>
              <a:t>www.gov.uk/government/publications/moving-goods-under-the-northern-ireland-protocol</a:t>
            </a:r>
            <a:r>
              <a:rPr kumimoji="0" lang="en-GB" sz="1400" b="0" i="0" u="none" strike="noStrike" kern="1200" cap="none" spc="0" normalizeH="0" baseline="0" noProof="0">
                <a:ln>
                  <a:noFill/>
                </a:ln>
                <a:solidFill>
                  <a:srgbClr val="2D2767"/>
                </a:solidFill>
                <a:effectLst/>
                <a:uLnTx/>
                <a:uFillTx/>
                <a:latin typeface="Apercu Pro"/>
                <a:ea typeface="+mn-ea"/>
                <a:cs typeface="Helvetica"/>
              </a:rPr>
              <a:t>  </a:t>
            </a:r>
          </a:p>
          <a:p>
            <a:pPr marL="285750" marR="0" lvl="0" indent="-285750" algn="l" defTabSz="914400" rtl="0" eaLnBrk="1" fontAlgn="auto" latinLnBrk="0" hangingPunct="1">
              <a:lnSpc>
                <a:spcPct val="120000"/>
              </a:lnSpc>
              <a:spcBef>
                <a:spcPts val="1200"/>
              </a:spcBef>
              <a:spcAft>
                <a:spcPts val="1200"/>
              </a:spcAft>
              <a:buClr>
                <a:srgbClr val="FF0000"/>
              </a:buClr>
              <a:buSzTx/>
              <a:buFont typeface="Arial" panose="020B0604020202020204" pitchFamily="34" charset="0"/>
              <a:buChar char="•"/>
              <a:tabLst/>
              <a:defRPr/>
            </a:pPr>
            <a:r>
              <a:rPr kumimoji="0" lang="en-GB" sz="1400" b="0" i="0" u="none" strike="noStrike" kern="1200" cap="none" spc="0" normalizeH="0" baseline="0" noProof="0">
                <a:ln>
                  <a:noFill/>
                </a:ln>
                <a:solidFill>
                  <a:srgbClr val="2D2767"/>
                </a:solidFill>
                <a:effectLst/>
                <a:uLnTx/>
                <a:uFillTx/>
                <a:latin typeface="Apercu Pro"/>
                <a:ea typeface="+mn-ea"/>
                <a:cs typeface="Helvetica"/>
              </a:rPr>
              <a:t>For guidance on using the UKNI marking visit: </a:t>
            </a:r>
            <a:r>
              <a:rPr kumimoji="0" lang="en-GB" sz="1400" b="0" i="0" u="none" strike="noStrike" kern="1200" cap="none" spc="0" normalizeH="0" baseline="0" noProof="0">
                <a:ln>
                  <a:noFill/>
                </a:ln>
                <a:solidFill>
                  <a:srgbClr val="2D2767"/>
                </a:solidFill>
                <a:effectLst/>
                <a:uLnTx/>
                <a:uFillTx/>
                <a:latin typeface="Apercu Pro"/>
                <a:ea typeface="+mn-ea"/>
                <a:cs typeface="Helvetica"/>
                <a:hlinkClick r:id="rId8"/>
              </a:rPr>
              <a:t>https://www.gov.uk/guidance/using-the-ukni-marking-from-1-january-2021</a:t>
            </a:r>
            <a:r>
              <a:rPr kumimoji="0" lang="en-GB" sz="1400" b="0" i="0" u="none" strike="noStrike" kern="1200" cap="none" spc="0" normalizeH="0" baseline="0" noProof="0">
                <a:ln>
                  <a:noFill/>
                </a:ln>
                <a:solidFill>
                  <a:srgbClr val="2D2767"/>
                </a:solidFill>
                <a:effectLst/>
                <a:uLnTx/>
                <a:uFillTx/>
                <a:latin typeface="Apercu Pro"/>
                <a:ea typeface="+mn-ea"/>
                <a:cs typeface="Helvetica"/>
              </a:rPr>
              <a:t>   </a:t>
            </a:r>
          </a:p>
          <a:p>
            <a:pPr marL="285750" marR="0" lvl="0" indent="-285750" algn="l" defTabSz="914400" rtl="0" eaLnBrk="1" fontAlgn="auto" latinLnBrk="0" hangingPunct="1">
              <a:lnSpc>
                <a:spcPct val="120000"/>
              </a:lnSpc>
              <a:spcBef>
                <a:spcPts val="1200"/>
              </a:spcBef>
              <a:spcAft>
                <a:spcPts val="1200"/>
              </a:spcAft>
              <a:buClr>
                <a:srgbClr val="FF0000"/>
              </a:buClr>
              <a:buSzTx/>
              <a:buFont typeface="Arial" panose="020B0604020202020204" pitchFamily="34" charset="0"/>
              <a:buChar char="•"/>
              <a:tabLst/>
              <a:defRPr/>
            </a:pPr>
            <a:r>
              <a:rPr kumimoji="0" lang="en-GB" sz="1400" b="0" i="0" u="none" strike="noStrike" kern="1200" cap="none" spc="0" normalizeH="0" baseline="0" noProof="0">
                <a:ln>
                  <a:noFill/>
                </a:ln>
                <a:solidFill>
                  <a:srgbClr val="2D2767"/>
                </a:solidFill>
                <a:effectLst/>
                <a:uLnTx/>
                <a:uFillTx/>
                <a:latin typeface="Apercu Pro"/>
                <a:ea typeface="+mn-ea"/>
                <a:cs typeface="Helvetica"/>
              </a:rPr>
              <a:t>For any queries regarding this guidance please email goodsregulation@beis.gov.uk</a:t>
            </a:r>
          </a:p>
        </p:txBody>
      </p:sp>
      <p:grpSp>
        <p:nvGrpSpPr>
          <p:cNvPr id="4" name="Group 3">
            <a:extLst>
              <a:ext uri="{FF2B5EF4-FFF2-40B4-BE49-F238E27FC236}">
                <a16:creationId xmlns:a16="http://schemas.microsoft.com/office/drawing/2014/main" id="{CFB6C06C-200B-E44B-8B85-45A51EE33E21}"/>
              </a:ext>
            </a:extLst>
          </p:cNvPr>
          <p:cNvGrpSpPr/>
          <p:nvPr/>
        </p:nvGrpSpPr>
        <p:grpSpPr>
          <a:xfrm>
            <a:off x="11162371" y="479542"/>
            <a:ext cx="651406" cy="446009"/>
            <a:chOff x="11162371" y="479542"/>
            <a:chExt cx="651406" cy="446009"/>
          </a:xfrm>
        </p:grpSpPr>
        <p:sp>
          <p:nvSpPr>
            <p:cNvPr id="5" name="Oval 4">
              <a:extLst>
                <a:ext uri="{FF2B5EF4-FFF2-40B4-BE49-F238E27FC236}">
                  <a16:creationId xmlns:a16="http://schemas.microsoft.com/office/drawing/2014/main" id="{8E89D195-44D3-9E44-AC58-F915E688B90B}"/>
                </a:ext>
              </a:extLst>
            </p:cNvPr>
            <p:cNvSpPr/>
            <p:nvPr/>
          </p:nvSpPr>
          <p:spPr>
            <a:xfrm>
              <a:off x="11251580" y="479542"/>
              <a:ext cx="457200" cy="446009"/>
            </a:xfrm>
            <a:prstGeom prst="ellipse">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CBEB16E3-0663-C44E-B417-55FBFD0FE962}"/>
                </a:ext>
              </a:extLst>
            </p:cNvPr>
            <p:cNvSpPr txBox="1"/>
            <p:nvPr/>
          </p:nvSpPr>
          <p:spPr>
            <a:xfrm>
              <a:off x="11162371" y="501844"/>
              <a:ext cx="651406" cy="369332"/>
            </a:xfrm>
            <a:prstGeom prst="rect">
              <a:avLst/>
            </a:prstGeom>
            <a:noFill/>
          </p:spPr>
          <p:txBody>
            <a:bodyPr wrap="square" rtlCol="0">
              <a:spAutoFit/>
            </a:bodyPr>
            <a:lstStyle/>
            <a:p>
              <a:pPr algn="ctr"/>
              <a:r>
                <a:rPr lang="en-US" dirty="0">
                  <a:solidFill>
                    <a:srgbClr val="002060"/>
                  </a:solidFill>
                </a:rPr>
                <a:t>5</a:t>
              </a:r>
            </a:p>
          </p:txBody>
        </p:sp>
      </p:grpSp>
    </p:spTree>
    <p:extLst>
      <p:ext uri="{BB962C8B-B14F-4D97-AF65-F5344CB8AC3E}">
        <p14:creationId xmlns:p14="http://schemas.microsoft.com/office/powerpoint/2010/main" val="1540444203"/>
      </p:ext>
    </p:extLst>
  </p:cSld>
  <p:clrMapOvr>
    <a:masterClrMapping/>
  </p:clrMapOvr>
  <p:transition>
    <p:fade/>
  </p:transition>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TotalTime>
  <Words>899</Words>
  <Application>Microsoft Macintosh PowerPoint</Application>
  <PresentationFormat>Widescreen</PresentationFormat>
  <Paragraphs>66</Paragraphs>
  <Slides>6</Slides>
  <Notes>6</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Apercu Mono Pro Medium</vt:lpstr>
      <vt:lpstr>Apercu Pro</vt:lpstr>
      <vt:lpstr>Apercu Pro Medium</vt:lpstr>
      <vt:lpstr>Arial</vt:lpstr>
      <vt:lpstr>Calibri</vt:lpstr>
      <vt:lpstr>NewTransport-Bold</vt:lpstr>
      <vt:lpstr>1_Office Theme</vt:lpstr>
      <vt:lpstr>PowerPoint Presentation</vt:lpstr>
      <vt:lpstr>Update on Northern Ireland Goods</vt:lpstr>
      <vt:lpstr>Check the rules for placing goods on the NI market   </vt:lpstr>
      <vt:lpstr>Placing Qualifying NI Goods on the GB market  </vt:lpstr>
      <vt:lpstr>Importer responsibilities and NI </vt:lpstr>
      <vt:lpstr>Find out more about placing goods on the market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Deslandes, Laura (Trade and Investment Negotiations)</dc:creator>
  <cp:lastModifiedBy>Deslandes, Laura (Trade and Investment Negotiations)</cp:lastModifiedBy>
  <cp:revision>2</cp:revision>
  <dcterms:created xsi:type="dcterms:W3CDTF">2020-12-04T11:27:58Z</dcterms:created>
  <dcterms:modified xsi:type="dcterms:W3CDTF">2020-12-04T11:33:15Z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ba62f585-b40f-4ab9-bafe-39150f03d124_Enabled">
    <vt:lpwstr>true</vt:lpwstr>
  </property>
  <property fmtid="{D5CDD505-2E9C-101B-9397-08002B2CF9AE}" pid="3" name="MSIP_Label_ba62f585-b40f-4ab9-bafe-39150f03d124_SetDate">
    <vt:lpwstr>2020-12-04T11:27:58Z</vt:lpwstr>
  </property>
  <property fmtid="{D5CDD505-2E9C-101B-9397-08002B2CF9AE}" pid="4" name="MSIP_Label_ba62f585-b40f-4ab9-bafe-39150f03d124_Method">
    <vt:lpwstr>Standard</vt:lpwstr>
  </property>
  <property fmtid="{D5CDD505-2E9C-101B-9397-08002B2CF9AE}" pid="5" name="MSIP_Label_ba62f585-b40f-4ab9-bafe-39150f03d124_Name">
    <vt:lpwstr>OFFICIAL</vt:lpwstr>
  </property>
  <property fmtid="{D5CDD505-2E9C-101B-9397-08002B2CF9AE}" pid="6" name="MSIP_Label_ba62f585-b40f-4ab9-bafe-39150f03d124_SiteId">
    <vt:lpwstr>cbac7005-02c1-43eb-b497-e6492d1b2dd8</vt:lpwstr>
  </property>
  <property fmtid="{D5CDD505-2E9C-101B-9397-08002B2CF9AE}" pid="7" name="MSIP_Label_ba62f585-b40f-4ab9-bafe-39150f03d124_ActionId">
    <vt:lpwstr>54f842b4-6d6d-4526-9f7d-928078788425</vt:lpwstr>
  </property>
  <property fmtid="{D5CDD505-2E9C-101B-9397-08002B2CF9AE}" pid="8" name="MSIP_Label_ba62f585-b40f-4ab9-bafe-39150f03d124_ContentBits">
    <vt:lpwstr>0</vt:lpwstr>
  </property>
</Properties>
</file>