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6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18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75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27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78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94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6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5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6B00E-B976-4B07-B324-4893DFC48329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26F69-5E36-48A1-AEAA-5F6898FD71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9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24700"/>
          </a:xfrm>
        </p:spPr>
        <p:txBody>
          <a:bodyPr>
            <a:normAutofit/>
          </a:bodyPr>
          <a:lstStyle/>
          <a:p>
            <a:r>
              <a:rPr lang="en-GB" sz="1800" b="1" u="sng" dirty="0" smtClean="0"/>
              <a:t>Appendix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(</a:t>
            </a:r>
            <a:r>
              <a:rPr lang="en-GB" dirty="0" smtClean="0"/>
              <a:t>Draft) </a:t>
            </a:r>
            <a:r>
              <a:rPr lang="en-GB" dirty="0"/>
              <a:t>Proposed Structures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Indoor Leisure including Banbridge LC, Orchard LC and 6 Dry Sites</a:t>
            </a:r>
            <a:br>
              <a:rPr lang="en-GB" dirty="0" smtClean="0"/>
            </a:b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8044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003" y="156754"/>
            <a:ext cx="2630027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(DRAFT ) PROPOSED INDOOR </a:t>
            </a:r>
            <a:r>
              <a:rPr lang="en-GB" sz="1200" b="1" dirty="0"/>
              <a:t>LEISURE </a:t>
            </a:r>
            <a:r>
              <a:rPr lang="en-GB" sz="1200" b="1" dirty="0" smtClean="0"/>
              <a:t>STRUCTURE</a:t>
            </a:r>
          </a:p>
          <a:p>
            <a:pPr algn="ctr"/>
            <a:endParaRPr lang="en-GB" sz="1200" b="1" dirty="0"/>
          </a:p>
        </p:txBody>
      </p:sp>
      <p:sp>
        <p:nvSpPr>
          <p:cNvPr id="3" name="Text Box 1"/>
          <p:cNvSpPr txBox="1"/>
          <p:nvPr/>
        </p:nvSpPr>
        <p:spPr>
          <a:xfrm>
            <a:off x="3780692" y="156754"/>
            <a:ext cx="3560885" cy="82731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INDOOR LEISURE MANAGER</a:t>
            </a:r>
          </a:p>
          <a:p>
            <a:pPr algn="ctr"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/>
          <p:nvPr/>
        </p:nvSpPr>
        <p:spPr>
          <a:xfrm>
            <a:off x="1955130" y="1471750"/>
            <a:ext cx="3418058" cy="862148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</a:t>
            </a:r>
            <a:r>
              <a:rPr lang="en-GB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{Facilities Responsibility – Centres Listed below – Banbridge Area}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{Process Responsibility - </a:t>
            </a:r>
            <a:r>
              <a:rPr lang="en-GB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GYMS, MEMBERSHIPS, GP </a:t>
            </a: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REFERRAL </a:t>
            </a:r>
            <a:r>
              <a:rPr lang="en-GB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CLASSES}</a:t>
            </a: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5800622" y="1471750"/>
            <a:ext cx="3717897" cy="862148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2</a:t>
            </a:r>
          </a:p>
          <a:p>
            <a:pPr algn="ctr">
              <a:spcAft>
                <a:spcPts val="800"/>
              </a:spcAft>
            </a:pPr>
            <a:r>
              <a:rPr lang="en-GB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{Facilities Responsibility – Centres Listed </a:t>
            </a: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below – Armagh Area}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{Process Responsibility - AQUATICS, ADMIN, GYMNASTICS, SOFT PLAY, CRECHES, PARTIES}</a:t>
            </a:r>
            <a:r>
              <a:rPr lang="en-GB" sz="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/>
          <p:nvPr/>
        </p:nvSpPr>
        <p:spPr>
          <a:xfrm>
            <a:off x="176005" y="1088571"/>
            <a:ext cx="773230" cy="1933303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Sales &amp; Marketing</a:t>
            </a:r>
            <a:b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Officer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(Indoor Leisure)</a:t>
            </a:r>
          </a:p>
          <a:p>
            <a:pPr algn="ctr">
              <a:spcAft>
                <a:spcPts val="800"/>
              </a:spcAft>
            </a:pPr>
            <a:r>
              <a:rPr lang="en-GB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 to  Sales and Marketing </a:t>
            </a:r>
            <a:r>
              <a:rPr lang="en-GB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Manager</a:t>
            </a:r>
            <a:endParaRPr lang="en-GB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/>
          <p:nvPr/>
        </p:nvSpPr>
        <p:spPr>
          <a:xfrm>
            <a:off x="4695083" y="3317965"/>
            <a:ext cx="915414" cy="1663338"/>
          </a:xfrm>
          <a:prstGeom prst="rect">
            <a:avLst/>
          </a:prstGeom>
          <a:noFill/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Senior  Physical Activity Referral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(PARS)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Consultant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 wide 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14"/>
          <p:cNvSpPr txBox="1"/>
          <p:nvPr/>
        </p:nvSpPr>
        <p:spPr>
          <a:xfrm>
            <a:off x="6372907" y="3317965"/>
            <a:ext cx="865892" cy="1489166"/>
          </a:xfrm>
          <a:prstGeom prst="rect">
            <a:avLst/>
          </a:prstGeom>
          <a:noFill/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endParaRPr lang="en-GB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Gymnastic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Coaches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sites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TBC</a:t>
            </a:r>
          </a:p>
          <a:p>
            <a:pPr algn="ctr">
              <a:spcAft>
                <a:spcPts val="800"/>
              </a:spcAft>
            </a:pPr>
            <a:endParaRPr lang="en-GB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3" idx="2"/>
            <a:endCxn id="5" idx="0"/>
          </p:cNvCxnSpPr>
          <p:nvPr/>
        </p:nvCxnSpPr>
        <p:spPr>
          <a:xfrm>
            <a:off x="5561135" y="984069"/>
            <a:ext cx="2098436" cy="487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  <a:endCxn id="4" idx="0"/>
          </p:cNvCxnSpPr>
          <p:nvPr/>
        </p:nvCxnSpPr>
        <p:spPr>
          <a:xfrm flipH="1">
            <a:off x="3664159" y="984069"/>
            <a:ext cx="1896976" cy="4876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" idx="2"/>
            <a:endCxn id="8" idx="0"/>
          </p:cNvCxnSpPr>
          <p:nvPr/>
        </p:nvCxnSpPr>
        <p:spPr>
          <a:xfrm>
            <a:off x="3664159" y="2333898"/>
            <a:ext cx="1488631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2"/>
            <a:endCxn id="9" idx="0"/>
          </p:cNvCxnSpPr>
          <p:nvPr/>
        </p:nvCxnSpPr>
        <p:spPr>
          <a:xfrm flipH="1">
            <a:off x="6805853" y="2333898"/>
            <a:ext cx="853718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3"/>
          <p:cNvSpPr txBox="1"/>
          <p:nvPr/>
        </p:nvSpPr>
        <p:spPr>
          <a:xfrm>
            <a:off x="1075562" y="3317966"/>
            <a:ext cx="520929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Banbridge LC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Duty Managers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</a:t>
            </a:r>
          </a:p>
          <a:p>
            <a:pPr algn="ctr"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9" name="Text Box 3"/>
          <p:cNvSpPr txBox="1"/>
          <p:nvPr/>
        </p:nvSpPr>
        <p:spPr>
          <a:xfrm>
            <a:off x="1955130" y="3317966"/>
            <a:ext cx="739565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Dromore CC</a:t>
            </a: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Recreation</a:t>
            </a: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Officer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Site</a:t>
            </a:r>
          </a:p>
          <a:p>
            <a:pPr algn="ctr"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Text Box 3"/>
          <p:cNvSpPr txBox="1"/>
          <p:nvPr/>
        </p:nvSpPr>
        <p:spPr>
          <a:xfrm>
            <a:off x="2866388" y="3317966"/>
            <a:ext cx="767291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Gilford  CC</a:t>
            </a: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endParaRPr lang="en-GB" sz="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3"/>
          <p:cNvSpPr txBox="1"/>
          <p:nvPr/>
        </p:nvSpPr>
        <p:spPr>
          <a:xfrm>
            <a:off x="3740436" y="3317966"/>
            <a:ext cx="820675" cy="1663337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Rathfriland   CC</a:t>
            </a: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endParaRPr lang="en-GB" sz="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</a:t>
            </a:r>
          </a:p>
          <a:p>
            <a:pPr algn="ctr"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Text Box 13"/>
          <p:cNvSpPr txBox="1"/>
          <p:nvPr/>
        </p:nvSpPr>
        <p:spPr>
          <a:xfrm>
            <a:off x="4695083" y="5164180"/>
            <a:ext cx="915414" cy="1541420"/>
          </a:xfrm>
          <a:prstGeom prst="rect">
            <a:avLst/>
          </a:prstGeom>
          <a:noFill/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Physical Activity Referral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(PARS)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Consultants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3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 wide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9" name="Straight Connector 88"/>
          <p:cNvCxnSpPr>
            <a:stCxn id="4" idx="2"/>
            <a:endCxn id="67" idx="0"/>
          </p:cNvCxnSpPr>
          <p:nvPr/>
        </p:nvCxnSpPr>
        <p:spPr>
          <a:xfrm flipH="1">
            <a:off x="1336027" y="2333898"/>
            <a:ext cx="2328132" cy="98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4" idx="2"/>
            <a:endCxn id="69" idx="0"/>
          </p:cNvCxnSpPr>
          <p:nvPr/>
        </p:nvCxnSpPr>
        <p:spPr>
          <a:xfrm flipH="1">
            <a:off x="2324913" y="2333898"/>
            <a:ext cx="1339246" cy="98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4" idx="2"/>
            <a:endCxn id="72" idx="0"/>
          </p:cNvCxnSpPr>
          <p:nvPr/>
        </p:nvCxnSpPr>
        <p:spPr>
          <a:xfrm flipH="1">
            <a:off x="3250034" y="2333898"/>
            <a:ext cx="414125" cy="98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4" idx="2"/>
          </p:cNvCxnSpPr>
          <p:nvPr/>
        </p:nvCxnSpPr>
        <p:spPr>
          <a:xfrm>
            <a:off x="3664159" y="2333898"/>
            <a:ext cx="385327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8" idx="2"/>
            <a:endCxn id="84" idx="0"/>
          </p:cNvCxnSpPr>
          <p:nvPr/>
        </p:nvCxnSpPr>
        <p:spPr>
          <a:xfrm>
            <a:off x="5152790" y="4981303"/>
            <a:ext cx="0" cy="182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3"/>
          <p:cNvSpPr txBox="1"/>
          <p:nvPr/>
        </p:nvSpPr>
        <p:spPr>
          <a:xfrm>
            <a:off x="671851" y="3317965"/>
            <a:ext cx="943160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Banbridge LC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Recreation Officers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 Centre</a:t>
            </a:r>
          </a:p>
          <a:p>
            <a:pPr algn="ctr"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Text Box 3"/>
          <p:cNvSpPr txBox="1"/>
          <p:nvPr/>
        </p:nvSpPr>
        <p:spPr>
          <a:xfrm>
            <a:off x="7463246" y="3317965"/>
            <a:ext cx="970909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Orchard  LC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Recreation Officers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</a:t>
            </a: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</a:t>
            </a: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6" name="Text Box 3"/>
          <p:cNvSpPr txBox="1"/>
          <p:nvPr/>
        </p:nvSpPr>
        <p:spPr>
          <a:xfrm>
            <a:off x="8495268" y="3317965"/>
            <a:ext cx="1023251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Tandragee 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algn="ctr"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7" name="Text Box 3"/>
          <p:cNvSpPr txBox="1"/>
          <p:nvPr/>
        </p:nvSpPr>
        <p:spPr>
          <a:xfrm>
            <a:off x="9629704" y="3317965"/>
            <a:ext cx="774606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Richhill 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8" name="Text Box 3"/>
          <p:cNvSpPr txBox="1"/>
          <p:nvPr/>
        </p:nvSpPr>
        <p:spPr>
          <a:xfrm>
            <a:off x="10628756" y="3317965"/>
            <a:ext cx="807576" cy="148916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Keady  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Dry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</a:t>
            </a:r>
          </a:p>
          <a:p>
            <a:pPr algn="ctr">
              <a:spcAft>
                <a:spcPts val="800"/>
              </a:spcAf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2" name="Straight Connector 111"/>
          <p:cNvCxnSpPr>
            <a:stCxn id="5" idx="2"/>
            <a:endCxn id="105" idx="0"/>
          </p:cNvCxnSpPr>
          <p:nvPr/>
        </p:nvCxnSpPr>
        <p:spPr>
          <a:xfrm>
            <a:off x="7659571" y="2333898"/>
            <a:ext cx="289130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5" idx="2"/>
            <a:endCxn id="106" idx="0"/>
          </p:cNvCxnSpPr>
          <p:nvPr/>
        </p:nvCxnSpPr>
        <p:spPr>
          <a:xfrm>
            <a:off x="7659571" y="2333898"/>
            <a:ext cx="1347323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5" idx="2"/>
            <a:endCxn id="107" idx="0"/>
          </p:cNvCxnSpPr>
          <p:nvPr/>
        </p:nvCxnSpPr>
        <p:spPr>
          <a:xfrm>
            <a:off x="7659571" y="2333898"/>
            <a:ext cx="2357436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5" idx="2"/>
            <a:endCxn id="108" idx="0"/>
          </p:cNvCxnSpPr>
          <p:nvPr/>
        </p:nvCxnSpPr>
        <p:spPr>
          <a:xfrm>
            <a:off x="7659571" y="2333898"/>
            <a:ext cx="3372973" cy="98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2"/>
          <p:cNvSpPr txBox="1"/>
          <p:nvPr/>
        </p:nvSpPr>
        <p:spPr>
          <a:xfrm>
            <a:off x="7463246" y="5451566"/>
            <a:ext cx="1032021" cy="1314993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in each wet centre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Vacant  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Straight Connector 45"/>
          <p:cNvCxnSpPr>
            <a:stCxn id="105" idx="2"/>
          </p:cNvCxnSpPr>
          <p:nvPr/>
        </p:nvCxnSpPr>
        <p:spPr>
          <a:xfrm>
            <a:off x="7948701" y="4807130"/>
            <a:ext cx="0" cy="644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2"/>
          <p:cNvSpPr txBox="1"/>
          <p:nvPr/>
        </p:nvSpPr>
        <p:spPr>
          <a:xfrm>
            <a:off x="9396548" y="5603967"/>
            <a:ext cx="1785257" cy="1097280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covering 3 Dry Sites and Outdoor sites)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role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9" name="Straight Connector 48"/>
          <p:cNvCxnSpPr>
            <a:stCxn id="106" idx="2"/>
          </p:cNvCxnSpPr>
          <p:nvPr/>
        </p:nvCxnSpPr>
        <p:spPr>
          <a:xfrm>
            <a:off x="9006894" y="4807130"/>
            <a:ext cx="1251803" cy="79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7" idx="2"/>
            <a:endCxn id="74" idx="0"/>
          </p:cNvCxnSpPr>
          <p:nvPr/>
        </p:nvCxnSpPr>
        <p:spPr>
          <a:xfrm>
            <a:off x="10017007" y="4807130"/>
            <a:ext cx="272170" cy="79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108" idx="2"/>
            <a:endCxn id="74" idx="0"/>
          </p:cNvCxnSpPr>
          <p:nvPr/>
        </p:nvCxnSpPr>
        <p:spPr>
          <a:xfrm flipH="1">
            <a:off x="10289177" y="4807130"/>
            <a:ext cx="743367" cy="79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2"/>
          <p:cNvSpPr txBox="1"/>
          <p:nvPr/>
        </p:nvSpPr>
        <p:spPr>
          <a:xfrm>
            <a:off x="176004" y="5603967"/>
            <a:ext cx="1940179" cy="9884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in each wet centre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>
            <a:stCxn id="104" idx="2"/>
            <a:endCxn id="87" idx="0"/>
          </p:cNvCxnSpPr>
          <p:nvPr/>
        </p:nvCxnSpPr>
        <p:spPr>
          <a:xfrm>
            <a:off x="1143431" y="4807130"/>
            <a:ext cx="2663" cy="79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2"/>
          <p:cNvSpPr txBox="1"/>
          <p:nvPr/>
        </p:nvSpPr>
        <p:spPr>
          <a:xfrm>
            <a:off x="2420984" y="5603967"/>
            <a:ext cx="1762472" cy="1097280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Technician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covering 3 Dry Sites and outdoor sites)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</a:t>
            </a:r>
            <a:endParaRPr lang="en-GB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2358901" y="4807130"/>
            <a:ext cx="943319" cy="796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2" idx="2"/>
            <a:endCxn id="90" idx="0"/>
          </p:cNvCxnSpPr>
          <p:nvPr/>
        </p:nvCxnSpPr>
        <p:spPr>
          <a:xfrm>
            <a:off x="3250034" y="4807131"/>
            <a:ext cx="52186" cy="796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73" idx="2"/>
          </p:cNvCxnSpPr>
          <p:nvPr/>
        </p:nvCxnSpPr>
        <p:spPr>
          <a:xfrm flipH="1">
            <a:off x="3302220" y="4981303"/>
            <a:ext cx="848554" cy="622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0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318" y="121921"/>
            <a:ext cx="31058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(DRAFT) PROPOSED STRUCTURE </a:t>
            </a:r>
          </a:p>
          <a:p>
            <a:r>
              <a:rPr lang="en-GB" sz="1200" b="1" dirty="0" smtClean="0"/>
              <a:t>Banbridge &amp; Orchard  Leisure Centres</a:t>
            </a:r>
          </a:p>
          <a:p>
            <a:pPr algn="ctr"/>
            <a:r>
              <a:rPr lang="en-GB" sz="1200" b="1" dirty="0" smtClean="0"/>
              <a:t>2 X Wet Centres</a:t>
            </a:r>
          </a:p>
          <a:p>
            <a:pPr algn="ctr"/>
            <a:endParaRPr lang="en-GB" sz="1200" b="1" dirty="0" smtClean="0"/>
          </a:p>
        </p:txBody>
      </p:sp>
      <p:sp>
        <p:nvSpPr>
          <p:cNvPr id="3" name="Text Box 1"/>
          <p:cNvSpPr txBox="1"/>
          <p:nvPr/>
        </p:nvSpPr>
        <p:spPr>
          <a:xfrm>
            <a:off x="4093026" y="1790701"/>
            <a:ext cx="3657600" cy="1028700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Recreation Offic</a:t>
            </a:r>
            <a:r>
              <a:rPr lang="en-GB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 </a:t>
            </a:r>
          </a:p>
          <a:p>
            <a:pPr algn="ctr">
              <a:spcAft>
                <a:spcPts val="800"/>
              </a:spcAft>
            </a:pPr>
            <a:r>
              <a:rPr lang="en-GB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4</a:t>
            </a:r>
            <a:r>
              <a:rPr lang="en-GB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/>
          <p:nvPr/>
        </p:nvSpPr>
        <p:spPr>
          <a:xfrm>
            <a:off x="4297462" y="5103223"/>
            <a:ext cx="833784" cy="14456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Fitness Advisors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10212095" y="5019675"/>
            <a:ext cx="1637210" cy="1457324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 Class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Instructors</a:t>
            </a:r>
          </a:p>
          <a:p>
            <a:pPr algn="ctr">
              <a:spcAft>
                <a:spcPts val="80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“All sites” “pool”</a:t>
            </a:r>
          </a:p>
          <a:p>
            <a:pPr algn="ctr">
              <a:spcAft>
                <a:spcPts val="800"/>
              </a:spcAft>
            </a:pPr>
            <a:endParaRPr lang="en-GB" sz="10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10"/>
          <p:cNvSpPr txBox="1"/>
          <p:nvPr/>
        </p:nvSpPr>
        <p:spPr>
          <a:xfrm>
            <a:off x="130629" y="1885950"/>
            <a:ext cx="988425" cy="124777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Swim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Co-Ordinator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2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in each wet centre)</a:t>
            </a:r>
            <a:endParaRPr lang="en-GB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0"/>
          <p:cNvSpPr txBox="1"/>
          <p:nvPr/>
        </p:nvSpPr>
        <p:spPr>
          <a:xfrm>
            <a:off x="130630" y="3371671"/>
            <a:ext cx="988424" cy="866953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Swim 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NPLQ Qual. &amp;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Non-NPLQ Qual.</a:t>
            </a:r>
            <a:endParaRPr lang="en-GB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2"/>
          <p:cNvSpPr txBox="1"/>
          <p:nvPr/>
        </p:nvSpPr>
        <p:spPr>
          <a:xfrm>
            <a:off x="5279294" y="5103223"/>
            <a:ext cx="939574" cy="14456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 Advisors</a:t>
            </a: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2"/>
          <p:cNvSpPr txBox="1"/>
          <p:nvPr/>
        </p:nvSpPr>
        <p:spPr>
          <a:xfrm>
            <a:off x="8908868" y="5103223"/>
            <a:ext cx="1132113" cy="14456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Assistants</a:t>
            </a: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2"/>
          <p:cNvSpPr txBox="1"/>
          <p:nvPr/>
        </p:nvSpPr>
        <p:spPr>
          <a:xfrm>
            <a:off x="6366916" y="5103223"/>
            <a:ext cx="943929" cy="14456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Housekeepers</a:t>
            </a: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 Box 2"/>
          <p:cNvSpPr txBox="1"/>
          <p:nvPr/>
        </p:nvSpPr>
        <p:spPr>
          <a:xfrm>
            <a:off x="7471954" y="5103223"/>
            <a:ext cx="1210491" cy="1445622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Crèche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Assistants</a:t>
            </a: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74925" y="3274423"/>
            <a:ext cx="224681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Senior Leisure Assistant </a:t>
            </a:r>
          </a:p>
          <a:p>
            <a:pPr algn="ctr"/>
            <a:r>
              <a:rPr lang="en-GB" sz="1000" b="1" dirty="0" smtClean="0"/>
              <a:t>1 on duty at all times also performing poolside  duties </a:t>
            </a:r>
            <a:endParaRPr lang="en-GB" sz="1000" b="1" dirty="0"/>
          </a:p>
        </p:txBody>
      </p:sp>
      <p:sp>
        <p:nvSpPr>
          <p:cNvPr id="24" name="Text Box 2"/>
          <p:cNvSpPr txBox="1"/>
          <p:nvPr/>
        </p:nvSpPr>
        <p:spPr>
          <a:xfrm>
            <a:off x="3181645" y="5103222"/>
            <a:ext cx="966652" cy="1576251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Leisure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Assistants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Trainee Leisure Assistants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(Lifeguards)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0"/>
          <p:cNvSpPr txBox="1"/>
          <p:nvPr/>
        </p:nvSpPr>
        <p:spPr>
          <a:xfrm>
            <a:off x="4093026" y="528817"/>
            <a:ext cx="1656055" cy="738008"/>
          </a:xfrm>
          <a:prstGeom prst="rect">
            <a:avLst/>
          </a:prstGeom>
          <a:solidFill>
            <a:srgbClr val="FFFF00"/>
          </a:solidFill>
          <a:ln w="6345">
            <a:solidFill>
              <a:schemeClr val="tx1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1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Banbridge  Area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7" idx="2"/>
            <a:endCxn id="17" idx="0"/>
          </p:cNvCxnSpPr>
          <p:nvPr/>
        </p:nvCxnSpPr>
        <p:spPr>
          <a:xfrm>
            <a:off x="624842" y="3133725"/>
            <a:ext cx="0" cy="237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3" idx="2"/>
            <a:endCxn id="7" idx="0"/>
          </p:cNvCxnSpPr>
          <p:nvPr/>
        </p:nvCxnSpPr>
        <p:spPr>
          <a:xfrm flipH="1">
            <a:off x="624842" y="1266825"/>
            <a:ext cx="6433930" cy="61912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3" idx="2"/>
            <a:endCxn id="10" idx="0"/>
          </p:cNvCxnSpPr>
          <p:nvPr/>
        </p:nvCxnSpPr>
        <p:spPr>
          <a:xfrm>
            <a:off x="5921826" y="2819401"/>
            <a:ext cx="4676505" cy="455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3" idx="2"/>
          </p:cNvCxnSpPr>
          <p:nvPr/>
        </p:nvCxnSpPr>
        <p:spPr>
          <a:xfrm flipH="1">
            <a:off x="4093026" y="2819401"/>
            <a:ext cx="1828800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" idx="2"/>
            <a:endCxn id="4" idx="0"/>
          </p:cNvCxnSpPr>
          <p:nvPr/>
        </p:nvCxnSpPr>
        <p:spPr>
          <a:xfrm flipH="1">
            <a:off x="4714354" y="2819401"/>
            <a:ext cx="1207472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" idx="2"/>
            <a:endCxn id="19" idx="0"/>
          </p:cNvCxnSpPr>
          <p:nvPr/>
        </p:nvCxnSpPr>
        <p:spPr>
          <a:xfrm flipH="1">
            <a:off x="5749081" y="2819401"/>
            <a:ext cx="172745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3" idx="2"/>
            <a:endCxn id="20" idx="0"/>
          </p:cNvCxnSpPr>
          <p:nvPr/>
        </p:nvCxnSpPr>
        <p:spPr>
          <a:xfrm>
            <a:off x="5921826" y="2819401"/>
            <a:ext cx="3553099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" idx="2"/>
            <a:endCxn id="21" idx="0"/>
          </p:cNvCxnSpPr>
          <p:nvPr/>
        </p:nvCxnSpPr>
        <p:spPr>
          <a:xfrm>
            <a:off x="5921826" y="2819401"/>
            <a:ext cx="917055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" idx="2"/>
            <a:endCxn id="22" idx="0"/>
          </p:cNvCxnSpPr>
          <p:nvPr/>
        </p:nvCxnSpPr>
        <p:spPr>
          <a:xfrm>
            <a:off x="5921826" y="2819401"/>
            <a:ext cx="2155374" cy="2283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" idx="2"/>
          </p:cNvCxnSpPr>
          <p:nvPr/>
        </p:nvCxnSpPr>
        <p:spPr>
          <a:xfrm>
            <a:off x="5921826" y="2819401"/>
            <a:ext cx="5162008" cy="2200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10"/>
          <p:cNvSpPr txBox="1"/>
          <p:nvPr/>
        </p:nvSpPr>
        <p:spPr>
          <a:xfrm>
            <a:off x="1345477" y="3371671"/>
            <a:ext cx="1162592" cy="866954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Trainer Assessor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GB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0" name="Straight Connector 69"/>
          <p:cNvCxnSpPr>
            <a:stCxn id="7" idx="2"/>
            <a:endCxn id="68" idx="0"/>
          </p:cNvCxnSpPr>
          <p:nvPr/>
        </p:nvCxnSpPr>
        <p:spPr>
          <a:xfrm>
            <a:off x="624842" y="3133725"/>
            <a:ext cx="1301931" cy="237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" idx="1"/>
            <a:endCxn id="7" idx="3"/>
          </p:cNvCxnSpPr>
          <p:nvPr/>
        </p:nvCxnSpPr>
        <p:spPr>
          <a:xfrm flipH="1">
            <a:off x="1119054" y="2305051"/>
            <a:ext cx="2973972" cy="204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 Box 10"/>
          <p:cNvSpPr txBox="1"/>
          <p:nvPr/>
        </p:nvSpPr>
        <p:spPr>
          <a:xfrm>
            <a:off x="6366917" y="528817"/>
            <a:ext cx="1383709" cy="738008"/>
          </a:xfrm>
          <a:prstGeom prst="rect">
            <a:avLst/>
          </a:prstGeom>
          <a:solidFill>
            <a:srgbClr val="FFFF00"/>
          </a:solidFill>
          <a:ln w="6345">
            <a:solidFill>
              <a:schemeClr val="tx1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2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Armagh Area</a:t>
            </a: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5" name="Straight Connector 164"/>
          <p:cNvCxnSpPr>
            <a:stCxn id="14" idx="2"/>
            <a:endCxn id="3" idx="0"/>
          </p:cNvCxnSpPr>
          <p:nvPr/>
        </p:nvCxnSpPr>
        <p:spPr>
          <a:xfrm>
            <a:off x="4921054" y="1266825"/>
            <a:ext cx="1000772" cy="523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63" idx="2"/>
            <a:endCxn id="3" idx="0"/>
          </p:cNvCxnSpPr>
          <p:nvPr/>
        </p:nvCxnSpPr>
        <p:spPr>
          <a:xfrm flipH="1">
            <a:off x="5921826" y="1266825"/>
            <a:ext cx="1136946" cy="523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17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318" y="121921"/>
            <a:ext cx="310585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/>
              <a:t>(DRAFT) PROPOSED STRUCTURE </a:t>
            </a:r>
          </a:p>
          <a:p>
            <a:pPr algn="ctr"/>
            <a:r>
              <a:rPr lang="en-GB" sz="1200" b="1" dirty="0" smtClean="0"/>
              <a:t>Each Dry Site</a:t>
            </a:r>
          </a:p>
          <a:p>
            <a:pPr algn="ctr"/>
            <a:r>
              <a:rPr lang="en-GB" sz="1200" b="1" dirty="0" smtClean="0"/>
              <a:t>X 6 </a:t>
            </a:r>
          </a:p>
          <a:p>
            <a:pPr algn="ctr"/>
            <a:endParaRPr lang="en-GB" sz="1200" b="1" dirty="0" smtClean="0"/>
          </a:p>
        </p:txBody>
      </p:sp>
      <p:sp>
        <p:nvSpPr>
          <p:cNvPr id="3" name="Text Box 1"/>
          <p:cNvSpPr txBox="1"/>
          <p:nvPr/>
        </p:nvSpPr>
        <p:spPr>
          <a:xfrm>
            <a:off x="4109352" y="2057399"/>
            <a:ext cx="3657600" cy="1034143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Supervisor </a:t>
            </a:r>
            <a:endParaRPr lang="en-GB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Recreation Officer - DCC)</a:t>
            </a:r>
            <a:r>
              <a:rPr lang="en-GB" sz="1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GB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each Dry Site)</a:t>
            </a:r>
            <a:r>
              <a:rPr lang="en-GB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/>
          <p:nvPr/>
        </p:nvSpPr>
        <p:spPr>
          <a:xfrm>
            <a:off x="8412481" y="4275909"/>
            <a:ext cx="2194559" cy="1062445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Exercise Class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Instructors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(From ABC wide   “pool” of Instructors)</a:t>
            </a:r>
          </a:p>
          <a:p>
            <a:pPr algn="ctr">
              <a:spcAft>
                <a:spcPts val="800"/>
              </a:spcAft>
            </a:pPr>
            <a:r>
              <a:rPr lang="en-GB" sz="105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3737" y="3561807"/>
            <a:ext cx="303928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Senior Leisure Attendant  x 1 </a:t>
            </a:r>
          </a:p>
          <a:p>
            <a:pPr algn="ctr"/>
            <a:r>
              <a:rPr lang="en-GB" sz="1000" b="1" dirty="0" smtClean="0"/>
              <a:t>1 On duty ONLY when Centre Manager  off premises</a:t>
            </a:r>
            <a:endParaRPr lang="en-GB" sz="1000" b="1" dirty="0"/>
          </a:p>
        </p:txBody>
      </p:sp>
      <p:sp>
        <p:nvSpPr>
          <p:cNvPr id="24" name="Text Box 2"/>
          <p:cNvSpPr txBox="1"/>
          <p:nvPr/>
        </p:nvSpPr>
        <p:spPr>
          <a:xfrm>
            <a:off x="4257675" y="5067300"/>
            <a:ext cx="3343275" cy="1466850"/>
          </a:xfrm>
          <a:prstGeom prst="rect">
            <a:avLst/>
          </a:pr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Leisure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Attendants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Trainee Leisure Attendants 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>
            <a:stCxn id="3" idx="2"/>
            <a:endCxn id="5" idx="0"/>
          </p:cNvCxnSpPr>
          <p:nvPr/>
        </p:nvCxnSpPr>
        <p:spPr>
          <a:xfrm>
            <a:off x="5938152" y="3091542"/>
            <a:ext cx="3571609" cy="1184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" idx="2"/>
            <a:endCxn id="24" idx="0"/>
          </p:cNvCxnSpPr>
          <p:nvPr/>
        </p:nvCxnSpPr>
        <p:spPr>
          <a:xfrm flipH="1">
            <a:off x="5929313" y="3091542"/>
            <a:ext cx="8839" cy="1975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3" idx="2"/>
            <a:endCxn id="10" idx="0"/>
          </p:cNvCxnSpPr>
          <p:nvPr/>
        </p:nvCxnSpPr>
        <p:spPr>
          <a:xfrm flipH="1">
            <a:off x="2573382" y="3091542"/>
            <a:ext cx="3364770" cy="470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2"/>
            <a:endCxn id="24" idx="0"/>
          </p:cNvCxnSpPr>
          <p:nvPr/>
        </p:nvCxnSpPr>
        <p:spPr>
          <a:xfrm>
            <a:off x="2573382" y="4085027"/>
            <a:ext cx="3355931" cy="9822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10"/>
          <p:cNvSpPr txBox="1"/>
          <p:nvPr/>
        </p:nvSpPr>
        <p:spPr>
          <a:xfrm>
            <a:off x="4093026" y="528817"/>
            <a:ext cx="1656055" cy="738008"/>
          </a:xfrm>
          <a:prstGeom prst="rect">
            <a:avLst/>
          </a:prstGeom>
          <a:solidFill>
            <a:srgbClr val="FFFF00"/>
          </a:solidFill>
          <a:ln w="6345">
            <a:solidFill>
              <a:schemeClr val="tx1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1 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Banbridge  Area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Dry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Sites</a:t>
            </a:r>
            <a:r>
              <a:rPr lang="en-GB" sz="1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Each</a:t>
            </a:r>
          </a:p>
        </p:txBody>
      </p:sp>
      <p:sp>
        <p:nvSpPr>
          <p:cNvPr id="71" name="Text Box 10"/>
          <p:cNvSpPr txBox="1"/>
          <p:nvPr/>
        </p:nvSpPr>
        <p:spPr>
          <a:xfrm>
            <a:off x="6366917" y="528817"/>
            <a:ext cx="1383709" cy="738008"/>
          </a:xfrm>
          <a:prstGeom prst="rect">
            <a:avLst/>
          </a:prstGeom>
          <a:solidFill>
            <a:srgbClr val="FFFF00"/>
          </a:solidFill>
          <a:ln w="6345">
            <a:solidFill>
              <a:schemeClr val="tx1"/>
            </a:solidFill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Manager 2</a:t>
            </a:r>
          </a:p>
          <a:p>
            <a:pPr algn="ctr">
              <a:spcAft>
                <a:spcPts val="800"/>
              </a:spcAft>
            </a:pP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Armagh Area</a:t>
            </a:r>
          </a:p>
          <a:p>
            <a:pPr algn="ctr">
              <a:spcAft>
                <a:spcPts val="800"/>
              </a:spcAft>
            </a:pP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Dry </a:t>
            </a:r>
            <a:r>
              <a:rPr lang="en-GB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Sites </a:t>
            </a:r>
            <a:r>
              <a:rPr lang="en-GB" sz="1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</a:p>
          <a:p>
            <a:pPr algn="ctr">
              <a:spcAft>
                <a:spcPts val="800"/>
              </a:spcAft>
            </a:pPr>
            <a:endParaRPr lang="en-GB" sz="1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7" name="Straight Connector 66"/>
          <p:cNvCxnSpPr>
            <a:stCxn id="70" idx="2"/>
            <a:endCxn id="3" idx="0"/>
          </p:cNvCxnSpPr>
          <p:nvPr/>
        </p:nvCxnSpPr>
        <p:spPr>
          <a:xfrm>
            <a:off x="4921054" y="1266825"/>
            <a:ext cx="1017098" cy="790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71" idx="2"/>
            <a:endCxn id="3" idx="0"/>
          </p:cNvCxnSpPr>
          <p:nvPr/>
        </p:nvCxnSpPr>
        <p:spPr>
          <a:xfrm flipH="1">
            <a:off x="5938152" y="1266825"/>
            <a:ext cx="1120620" cy="790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7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361</Words>
  <Application>Microsoft Office PowerPoint</Application>
  <PresentationFormat>Widescreen</PresentationFormat>
  <Paragraphs>247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Appendix 1 (Draft) Proposed Structures  Indoor Leisure including Banbridge LC, Orchard LC and 6 Dry Sites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Tully</dc:creator>
  <cp:lastModifiedBy>Stephen Tully</cp:lastModifiedBy>
  <cp:revision>48</cp:revision>
  <dcterms:created xsi:type="dcterms:W3CDTF">2019-12-13T08:18:22Z</dcterms:created>
  <dcterms:modified xsi:type="dcterms:W3CDTF">2020-11-11T15:46:06Z</dcterms:modified>
</cp:coreProperties>
</file>